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60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73733-8C6E-4A44-A08A-8EF808C3D1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0CCC-4706-5A42-B61A-BD0824F7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63A-E2D8-FFAF-1DD6-6AE78A97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7D76D-3D06-D496-ABB6-E96AF8AF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C6D8-58FD-FB54-C52A-9EBACC4D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F304-E3D6-384F-A004-805065F2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B1E2-D6A0-78BF-F3D7-1039883F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19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0C04-4F88-6F3E-886F-2AA7640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4633D-712E-3A1E-530E-A22E219F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6D0C-5A99-BF49-FFBC-CD2CF82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2DA8-2068-3E29-DF80-1D5ADA6E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2716-D096-0253-BC2E-936456B4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856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F8A0C-B628-4A84-1345-96A65D335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055E5-2841-09F9-62F8-5C352443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7235-D365-960B-7892-67B3453A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8020-F12D-A55F-47F7-FC84539F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5239-941B-B55B-4F2F-0BBFAB1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9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258F-4664-7EAA-151B-A50D7990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FB45-20FE-35B2-2A27-22119F20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0A25-DEB5-10BE-CFE3-5AC7165C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78F9-5BEA-D549-0C4C-813511F1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5333-E71C-858D-53FF-DBE114A3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70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757-B273-ECD9-7BC8-D60EC01B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11358-44A7-BE56-0F14-B7C676B10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E55C-429D-0D09-4C5B-4B6F964D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1ED1-3CFC-E8B3-B74D-223EC70D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E180-0CF0-3C2D-5A75-668BE7A8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4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A97F-AF9E-C86C-2965-48F8966E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212D-23B6-AE8E-8089-7B645890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E328-6C9C-7790-857A-E0A65C9E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6352-B5ED-8730-A4F3-88456AD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606E-4401-FA77-F9EB-2355F5DE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7FCD-4ECF-354E-5F62-32044DD6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5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B47-8208-8F1F-D7E7-F6D0F30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840D-D087-2800-41AE-611036F4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F3627-10B1-0E1A-74F8-6641BB4F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78C25-A715-0C30-0F3C-398E649EF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0B6CB-E9F1-7E51-4CB5-379BE0DE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68F23-4595-0B39-B8E8-8C6983CD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78D96-CB07-2F4B-79AD-A89B7F3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9D1E-0D9C-70FC-AE35-DC0288DA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03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26C-ED35-5468-202D-E4593991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E54B-94B5-41BB-21EE-CE80B1FC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9267-F8E7-8C7F-EBD6-620C9836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4A7D-B875-B6A7-48E4-4FA5C60D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1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DD1B0-E275-A4CB-8A78-CB028D90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719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ID"/>
              <a:t>02 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0C55C-866B-F9CB-BC81-12E23B4A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19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ID"/>
              <a:t>Sosialisasi Gemastik XVII/2024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427C5-B477-CB1C-FDF1-62CD7409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719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06ACE640-1961-46A0-843D-E4DC5C1B153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93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711E-21EF-1469-9CC9-CE1EAE89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6823-CCCB-F34E-5099-2725B977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47F1-6F61-D590-EBEC-14D5342D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D4143-4983-9F8D-291D-200951A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FDB2-28F7-ADBB-E132-821CB0F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0E55-C598-C7EA-9EEF-1CCD3195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06E7-7036-A1AF-ACDE-C8C22ED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88BB-2EF1-C026-1205-FF904F93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D422-ECC7-6B98-D60F-876EED87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6DEE-4646-2166-8550-8BBB3F47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26D3-34D4-DF71-87A4-26786D38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58724-74F0-9D36-8389-58A0670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270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430C-E421-45EB-2BEC-8643A03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A9B3-CDED-92A0-F812-61D46230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E448-35C2-77DD-3D9F-461E409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/>
              <a:t>02 April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3C8F-779B-4938-CA73-35137CF0D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/>
              <a:t>Sosialisasi Gemastik XVII/2024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3986-2D88-D8D6-4AB6-3127154C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90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ddikti.kemdikbud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mastik.kemdikbud.go.id/unduha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ftar-bpti.kemdikbud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mastik.kemdikbud.go.id/log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ftar-bpti.kemdikbud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mastik.kemdikbud.go.i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emastik.kemdikbud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satprestasinasional.kemdikbud.go.id/uploads/lampiran/Pedoman%20GEMASTIK%202024%20-%2003-0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pti.kemdikbud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pti@kemdikbud.go.id" TargetMode="External"/><Relationship Id="rId5" Type="http://schemas.openxmlformats.org/officeDocument/2006/relationships/hyperlink" Target="https://gemastik.kemdikbud.go.id/" TargetMode="External"/><Relationship Id="rId4" Type="http://schemas.openxmlformats.org/officeDocument/2006/relationships/hyperlink" Target="https://daftar-bpti.kemdikbud.go.id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emastik.kemdikbud.go.id/unduha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mastik.kemdikbud.go.id/buleti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mastik.kemdikbud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satprestasinasional.kemdikbud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487D4-8CCF-6DEF-7880-D10C58D7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2192000" cy="6853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551247-207D-539B-DD12-197910893329}"/>
              </a:ext>
            </a:extLst>
          </p:cNvPr>
          <p:cNvSpPr/>
          <p:nvPr/>
        </p:nvSpPr>
        <p:spPr>
          <a:xfrm>
            <a:off x="7456112" y="4962249"/>
            <a:ext cx="4671392" cy="775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KETENTUAN UMUM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997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PENYELENGGARAAN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19426" y="1015784"/>
            <a:ext cx="11753147" cy="53998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None/>
            </a:pPr>
            <a:r>
              <a:rPr lang="en-US" sz="1800" b="1" dirty="0"/>
              <a:t>Nilai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800" dirty="0"/>
              <a:t>Nilai-</a:t>
            </a:r>
            <a:r>
              <a:rPr lang="en-US" sz="1800" dirty="0" err="1"/>
              <a:t>nilai</a:t>
            </a:r>
            <a:r>
              <a:rPr lang="en-US" sz="1800" dirty="0"/>
              <a:t> yang </a:t>
            </a:r>
            <a:r>
              <a:rPr lang="en-US" sz="1800" dirty="0" err="1"/>
              <a:t>dikandung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ajang</a:t>
            </a:r>
            <a:r>
              <a:rPr lang="en-US" sz="1800" dirty="0"/>
              <a:t> </a:t>
            </a:r>
            <a:r>
              <a:rPr lang="en-US" sz="1800" dirty="0" err="1"/>
              <a:t>talenta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bertentangan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nilai-nilai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,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, </a:t>
            </a:r>
            <a:r>
              <a:rPr lang="en-US" sz="1800" dirty="0" err="1"/>
              <a:t>objektivitas</a:t>
            </a:r>
            <a:r>
              <a:rPr lang="en-US" sz="1800" dirty="0"/>
              <a:t>, </a:t>
            </a:r>
            <a:r>
              <a:rPr lang="en-US" sz="1800" dirty="0" err="1"/>
              <a:t>produktivitas</a:t>
            </a:r>
            <a:r>
              <a:rPr lang="en-US" sz="1800" dirty="0"/>
              <a:t>, </a:t>
            </a:r>
            <a:r>
              <a:rPr lang="en-US" sz="1800" dirty="0" err="1"/>
              <a:t>estetika</a:t>
            </a:r>
            <a:r>
              <a:rPr lang="en-US" sz="1800" dirty="0"/>
              <a:t>, </a:t>
            </a:r>
            <a:r>
              <a:rPr lang="en-US" sz="1800" dirty="0" err="1"/>
              <a:t>keteladanan</a:t>
            </a:r>
            <a:r>
              <a:rPr lang="en-US" sz="1800" dirty="0"/>
              <a:t>, </a:t>
            </a:r>
            <a:r>
              <a:rPr lang="en-US" sz="1800" dirty="0" err="1"/>
              <a:t>kedisiplinan</a:t>
            </a:r>
            <a:r>
              <a:rPr lang="en-US" sz="1800" dirty="0"/>
              <a:t>, </a:t>
            </a:r>
            <a:r>
              <a:rPr lang="en-US" sz="1800" dirty="0" err="1"/>
              <a:t>kejujuran</a:t>
            </a:r>
            <a:r>
              <a:rPr lang="en-US" sz="1800" dirty="0"/>
              <a:t>, dan </a:t>
            </a:r>
            <a:r>
              <a:rPr lang="en-US" sz="1800" dirty="0" err="1"/>
              <a:t>nilai-nilai</a:t>
            </a:r>
            <a:r>
              <a:rPr lang="en-US" sz="1800" dirty="0"/>
              <a:t> </a:t>
            </a:r>
            <a:r>
              <a:rPr lang="en-US" sz="1800" dirty="0" err="1"/>
              <a:t>karakter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. Nilai-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disosialisasikan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yang </a:t>
            </a:r>
            <a:r>
              <a:rPr lang="en-US" sz="1800" dirty="0" err="1"/>
              <a:t>terlibat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penyelenggaraan</a:t>
            </a:r>
            <a:r>
              <a:rPr lang="en-US" sz="1800" dirty="0"/>
              <a:t> agar </a:t>
            </a:r>
            <a:r>
              <a:rPr lang="en-US" sz="1800" dirty="0" err="1"/>
              <a:t>dipahami</a:t>
            </a:r>
            <a:r>
              <a:rPr lang="en-US" sz="1800" dirty="0"/>
              <a:t> dan </a:t>
            </a:r>
            <a:r>
              <a:rPr lang="en-US" sz="1800" dirty="0" err="1"/>
              <a:t>diaktualisasikan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aspek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None/>
            </a:pPr>
            <a:r>
              <a:rPr lang="en-US" sz="1800" b="1" dirty="0"/>
              <a:t>Norma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1800" dirty="0"/>
              <a:t>Norma </a:t>
            </a:r>
            <a:r>
              <a:rPr lang="en-US" sz="1800" dirty="0" err="1"/>
              <a:t>ajang</a:t>
            </a:r>
            <a:r>
              <a:rPr lang="en-US" sz="1800" dirty="0"/>
              <a:t> </a:t>
            </a:r>
            <a:r>
              <a:rPr lang="en-US" sz="1800" dirty="0" err="1"/>
              <a:t>talenta</a:t>
            </a:r>
            <a:r>
              <a:rPr lang="en-US" sz="1800" dirty="0"/>
              <a:t> </a:t>
            </a:r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dirty="0" err="1"/>
              <a:t>norma</a:t>
            </a:r>
            <a:r>
              <a:rPr lang="en-US" sz="1800" dirty="0"/>
              <a:t> </a:t>
            </a:r>
            <a:r>
              <a:rPr lang="en-US" sz="1800" dirty="0" err="1"/>
              <a:t>etika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tertulis</a:t>
            </a:r>
            <a:r>
              <a:rPr lang="en-US" sz="1800" dirty="0"/>
              <a:t>, yang </a:t>
            </a:r>
            <a:r>
              <a:rPr lang="en-US" sz="1800" dirty="0" err="1"/>
              <a:t>berlaku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kebudayaan</a:t>
            </a:r>
            <a:r>
              <a:rPr lang="en-US" sz="1800" dirty="0"/>
              <a:t> </a:t>
            </a:r>
            <a:r>
              <a:rPr lang="en-US" sz="1800" dirty="0" err="1"/>
              <a:t>setempat</a:t>
            </a:r>
            <a:r>
              <a:rPr lang="en-US" sz="1800" dirty="0"/>
              <a:t>,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1800" dirty="0"/>
              <a:t>Norma </a:t>
            </a:r>
            <a:r>
              <a:rPr lang="en-US" sz="1800" dirty="0" err="1"/>
              <a:t>tertulis</a:t>
            </a:r>
            <a:r>
              <a:rPr lang="en-US" sz="1800" dirty="0"/>
              <a:t> yang </a:t>
            </a:r>
            <a:r>
              <a:rPr lang="en-US" sz="1800" dirty="0" err="1"/>
              <a:t>berwujud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, </a:t>
            </a:r>
            <a:r>
              <a:rPr lang="en-US" sz="1800" dirty="0" err="1"/>
              <a:t>termasuk</a:t>
            </a:r>
            <a:r>
              <a:rPr lang="en-US" sz="1800" dirty="0"/>
              <a:t> tata </a:t>
            </a:r>
            <a:r>
              <a:rPr lang="en-US" sz="1800" dirty="0" err="1"/>
              <a:t>tertib</a:t>
            </a:r>
            <a:r>
              <a:rPr lang="en-US" sz="1800" dirty="0"/>
              <a:t> acara </a:t>
            </a:r>
            <a:r>
              <a:rPr lang="en-US" sz="1800" dirty="0" err="1"/>
              <a:t>seremonial</a:t>
            </a:r>
            <a:r>
              <a:rPr lang="en-US" sz="1800" dirty="0"/>
              <a:t> dan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ajang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.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berlangsungnya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yang </a:t>
            </a:r>
            <a:r>
              <a:rPr lang="en-US" sz="1800" dirty="0" err="1"/>
              <a:t>tertib</a:t>
            </a:r>
            <a:r>
              <a:rPr lang="en-US" sz="1800" dirty="0"/>
              <a:t>, </a:t>
            </a:r>
            <a:r>
              <a:rPr lang="en-US" sz="1800" dirty="0" err="1"/>
              <a:t>lancar</a:t>
            </a:r>
            <a:r>
              <a:rPr lang="en-US" sz="1800" dirty="0"/>
              <a:t>, dan </a:t>
            </a:r>
            <a:r>
              <a:rPr lang="en-US" sz="1800" dirty="0" err="1"/>
              <a:t>aman</a:t>
            </a:r>
            <a:r>
              <a:rPr lang="en-US" sz="1800" dirty="0"/>
              <a:t>, </a:t>
            </a:r>
            <a:r>
              <a:rPr lang="en-US" sz="1800" dirty="0" err="1"/>
              <a:t>penegakan</a:t>
            </a:r>
            <a:r>
              <a:rPr lang="en-US" sz="1800" dirty="0"/>
              <a:t> </a:t>
            </a:r>
            <a:r>
              <a:rPr lang="en-US" sz="1800" dirty="0" err="1"/>
              <a:t>norma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mendorong</a:t>
            </a:r>
            <a:r>
              <a:rPr lang="en-US" sz="1800" dirty="0"/>
              <a:t> </a:t>
            </a:r>
            <a:r>
              <a:rPr lang="en-US" sz="1800" dirty="0" err="1"/>
              <a:t>tumbuh</a:t>
            </a:r>
            <a:r>
              <a:rPr lang="en-US" sz="1800" dirty="0"/>
              <a:t> dan </a:t>
            </a:r>
            <a:r>
              <a:rPr lang="en-US" sz="1800" dirty="0" err="1"/>
              <a:t>berkembangnya</a:t>
            </a:r>
            <a:r>
              <a:rPr lang="en-US" sz="1800" dirty="0"/>
              <a:t> </a:t>
            </a:r>
            <a:r>
              <a:rPr lang="en-US" sz="1800" dirty="0" err="1"/>
              <a:t>motivasi</a:t>
            </a:r>
            <a:r>
              <a:rPr lang="en-US" sz="1800" dirty="0"/>
              <a:t> </a:t>
            </a:r>
            <a:r>
              <a:rPr lang="en-US" sz="1800" dirty="0" err="1"/>
              <a:t>berprestasi</a:t>
            </a:r>
            <a:r>
              <a:rPr lang="en-US" sz="1800" dirty="0"/>
              <a:t> para </a:t>
            </a:r>
            <a:r>
              <a:rPr lang="en-US" sz="1800" dirty="0" err="1"/>
              <a:t>peserta</a:t>
            </a:r>
            <a:r>
              <a:rPr lang="en-US" sz="1800" dirty="0"/>
              <a:t>, </a:t>
            </a:r>
            <a:r>
              <a:rPr lang="en-US" sz="1800" dirty="0" err="1"/>
              <a:t>mengekspresikan</a:t>
            </a:r>
            <a:r>
              <a:rPr lang="en-US" sz="1800" dirty="0"/>
              <a:t> </a:t>
            </a:r>
            <a:r>
              <a:rPr lang="en-US" sz="1800" dirty="0" err="1"/>
              <a:t>kreativitas</a:t>
            </a:r>
            <a:r>
              <a:rPr lang="en-US" sz="1800" dirty="0"/>
              <a:t> dan </a:t>
            </a:r>
            <a:r>
              <a:rPr lang="en-US" sz="1800" dirty="0" err="1"/>
              <a:t>keindahan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keterbukaan</a:t>
            </a:r>
            <a:r>
              <a:rPr lang="en-US" sz="1800" dirty="0"/>
              <a:t>.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lphaLcPeriod"/>
            </a:pP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penyelenggaraan</a:t>
            </a:r>
            <a:r>
              <a:rPr lang="en-US" sz="1800" dirty="0"/>
              <a:t> </a:t>
            </a:r>
            <a:r>
              <a:rPr lang="en-US" sz="1800" dirty="0" err="1"/>
              <a:t>ajang</a:t>
            </a:r>
            <a:r>
              <a:rPr lang="en-US" sz="1800" dirty="0"/>
              <a:t> </a:t>
            </a:r>
            <a:r>
              <a:rPr lang="en-US" sz="1800" dirty="0" err="1"/>
              <a:t>talenta</a:t>
            </a:r>
            <a:r>
              <a:rPr lang="en-US" sz="1800" dirty="0"/>
              <a:t> juga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asas</a:t>
            </a:r>
            <a:r>
              <a:rPr lang="en-US" sz="1800" dirty="0"/>
              <a:t> dan </a:t>
            </a:r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penyelenggaraan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ditentukan</a:t>
            </a:r>
            <a:r>
              <a:rPr lang="en-US" sz="18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None/>
            </a:pPr>
            <a:r>
              <a:rPr lang="en-US" sz="1800" b="1" dirty="0"/>
              <a:t>Azas </a:t>
            </a:r>
            <a:r>
              <a:rPr lang="en-US" sz="1800" b="1" dirty="0" err="1"/>
              <a:t>Penyelenggaraan</a:t>
            </a:r>
            <a:endParaRPr lang="en-US" sz="1800" b="1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1800" dirty="0" err="1"/>
              <a:t>Diselenggarakan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kerangka</a:t>
            </a:r>
            <a:r>
              <a:rPr lang="en-US" sz="1800" dirty="0"/>
              <a:t> </a:t>
            </a:r>
            <a:r>
              <a:rPr lang="en-US" sz="1800" dirty="0" err="1"/>
              <a:t>pembangunan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r>
              <a:rPr lang="en-US" sz="1800" dirty="0"/>
              <a:t>;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gerakan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kemajuan</a:t>
            </a:r>
            <a:r>
              <a:rPr lang="en-US" sz="1800" dirty="0"/>
              <a:t>;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wadah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aktualisasi</a:t>
            </a:r>
            <a:r>
              <a:rPr lang="en-US" sz="1800" dirty="0"/>
              <a:t> </a:t>
            </a:r>
            <a:r>
              <a:rPr lang="en-US" sz="1800" dirty="0" err="1"/>
              <a:t>prestasi</a:t>
            </a:r>
            <a:r>
              <a:rPr lang="en-US" sz="1800" dirty="0"/>
              <a:t> </a:t>
            </a:r>
            <a:r>
              <a:rPr lang="en-US" sz="1800" dirty="0" err="1"/>
              <a:t>talenta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;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1800" dirty="0"/>
              <a:t>Terbuka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peserta</a:t>
            </a:r>
            <a:r>
              <a:rPr lang="en-US" sz="1800" dirty="0"/>
              <a:t> </a:t>
            </a:r>
            <a:r>
              <a:rPr lang="en-US" sz="1800" dirty="0" err="1"/>
              <a:t>didik</a:t>
            </a:r>
            <a:r>
              <a:rPr lang="en-US" sz="1800" dirty="0"/>
              <a:t> dan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jenjang</a:t>
            </a:r>
            <a:r>
              <a:rPr lang="en-US" sz="1800" dirty="0"/>
              <a:t> dan </a:t>
            </a:r>
            <a:r>
              <a:rPr lang="en-US" sz="1800" dirty="0" err="1"/>
              <a:t>jenis</a:t>
            </a:r>
            <a:r>
              <a:rPr lang="en-US" sz="1800" dirty="0"/>
              <a:t> Pendidikan.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340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PENYELENGGARAAN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-27719" y="1061232"/>
            <a:ext cx="12302841" cy="5413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None/>
            </a:pPr>
            <a:r>
              <a:rPr lang="en-US" sz="2100" b="1" dirty="0" err="1"/>
              <a:t>Prinsip</a:t>
            </a:r>
            <a:r>
              <a:rPr lang="en-US" sz="2100" b="1" dirty="0"/>
              <a:t> </a:t>
            </a:r>
            <a:r>
              <a:rPr lang="en-US" sz="2100" b="1" dirty="0" err="1"/>
              <a:t>Penyelenggaraan</a:t>
            </a:r>
            <a:endParaRPr lang="en-US" sz="21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85000"/>
              <a:buNone/>
            </a:pPr>
            <a:r>
              <a:rPr lang="en-US" sz="2100" dirty="0" err="1"/>
              <a:t>Penyelenggaraan</a:t>
            </a:r>
            <a:r>
              <a:rPr lang="en-US" sz="2100" dirty="0"/>
              <a:t> </a:t>
            </a:r>
            <a:r>
              <a:rPr lang="en-US" sz="2100" dirty="0" err="1"/>
              <a:t>Ajang</a:t>
            </a:r>
            <a:r>
              <a:rPr lang="en-US" sz="2100" dirty="0"/>
              <a:t> </a:t>
            </a:r>
            <a:r>
              <a:rPr lang="en-US" sz="2100" dirty="0" err="1"/>
              <a:t>Talenta</a:t>
            </a:r>
            <a:r>
              <a:rPr lang="en-US" sz="2100" dirty="0"/>
              <a:t> </a:t>
            </a:r>
            <a:r>
              <a:rPr lang="en-US" sz="2100" dirty="0" err="1"/>
              <a:t>mengikuti</a:t>
            </a:r>
            <a:r>
              <a:rPr lang="en-US" sz="2100" dirty="0"/>
              <a:t> </a:t>
            </a:r>
            <a:r>
              <a:rPr lang="en-US" sz="2100" dirty="0" err="1"/>
              <a:t>prinsip</a:t>
            </a:r>
            <a:r>
              <a:rPr lang="en-US" sz="2100" dirty="0"/>
              <a:t> </a:t>
            </a:r>
            <a:r>
              <a:rPr lang="en-US" sz="2100" b="1" i="1" dirty="0"/>
              <a:t>Inclusive</a:t>
            </a:r>
            <a:r>
              <a:rPr lang="en-US" sz="2100" dirty="0"/>
              <a:t>, </a:t>
            </a:r>
            <a:r>
              <a:rPr lang="en-US" sz="2100" b="1" i="1" dirty="0"/>
              <a:t>Growth</a:t>
            </a:r>
            <a:r>
              <a:rPr lang="en-US" sz="2100" dirty="0"/>
              <a:t>, </a:t>
            </a:r>
            <a:r>
              <a:rPr lang="en-US" sz="2100" b="1" i="1" dirty="0"/>
              <a:t>Participative </a:t>
            </a:r>
            <a:r>
              <a:rPr lang="en-US" sz="2100" dirty="0"/>
              <a:t>dan </a:t>
            </a:r>
            <a:r>
              <a:rPr lang="en-US" sz="2100" b="1" i="1" dirty="0"/>
              <a:t>Sustain</a:t>
            </a:r>
            <a:r>
              <a:rPr lang="en-US" sz="2100" dirty="0"/>
              <a:t>, yang </a:t>
            </a:r>
            <a:r>
              <a:rPr lang="en-US" sz="2100" dirty="0" err="1"/>
              <a:t>dimanifestasikan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upaya-upaya</a:t>
            </a:r>
            <a:r>
              <a:rPr lang="en-US" sz="2100" dirty="0"/>
              <a:t> </a:t>
            </a:r>
            <a:r>
              <a:rPr lang="en-US" sz="2100" dirty="0" err="1"/>
              <a:t>berikut</a:t>
            </a:r>
            <a:r>
              <a:rPr lang="en-US" sz="2100" dirty="0"/>
              <a:t>:</a:t>
            </a: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2100" dirty="0" err="1"/>
              <a:t>Pemerataan</a:t>
            </a:r>
            <a:r>
              <a:rPr lang="en-US" sz="2100" dirty="0"/>
              <a:t> </a:t>
            </a:r>
            <a:r>
              <a:rPr lang="en-US" sz="2100" dirty="0" err="1"/>
              <a:t>kesempatan</a:t>
            </a:r>
            <a:r>
              <a:rPr lang="en-US" sz="2100" dirty="0"/>
              <a:t> </a:t>
            </a:r>
            <a:r>
              <a:rPr lang="en-US" sz="2100" dirty="0" err="1"/>
              <a:t>bagi</a:t>
            </a:r>
            <a:r>
              <a:rPr lang="en-US" sz="2100" dirty="0"/>
              <a:t> </a:t>
            </a:r>
            <a:r>
              <a:rPr lang="en-US" sz="2100" dirty="0" err="1"/>
              <a:t>seluruh</a:t>
            </a:r>
            <a:r>
              <a:rPr lang="en-US" sz="2100" dirty="0"/>
              <a:t> </a:t>
            </a:r>
            <a:r>
              <a:rPr lang="en-US" sz="2100" dirty="0" err="1"/>
              <a:t>mahasiswa</a:t>
            </a:r>
            <a:r>
              <a:rPr lang="en-US" sz="2100" dirty="0"/>
              <a:t> Indonesia </a:t>
            </a:r>
            <a:r>
              <a:rPr lang="en-US" sz="2100" dirty="0" err="1"/>
              <a:t>tanpa</a:t>
            </a:r>
            <a:r>
              <a:rPr lang="en-US" sz="2100" dirty="0"/>
              <a:t> </a:t>
            </a:r>
            <a:r>
              <a:rPr lang="en-US" sz="2100" dirty="0" err="1"/>
              <a:t>membedakan</a:t>
            </a:r>
            <a:r>
              <a:rPr lang="en-US" sz="2100" dirty="0"/>
              <a:t> </a:t>
            </a:r>
            <a:r>
              <a:rPr lang="en-US" sz="2100" dirty="0" err="1"/>
              <a:t>suku</a:t>
            </a:r>
            <a:r>
              <a:rPr lang="en-US" sz="2100" dirty="0"/>
              <a:t>, agama, </a:t>
            </a:r>
            <a:r>
              <a:rPr lang="en-US" sz="2100" dirty="0" err="1"/>
              <a:t>rupa</a:t>
            </a:r>
            <a:r>
              <a:rPr lang="en-US" sz="2100" dirty="0"/>
              <a:t>, dan </a:t>
            </a:r>
            <a:r>
              <a:rPr lang="en-US" sz="2100" dirty="0" err="1"/>
              <a:t>ras</a:t>
            </a:r>
            <a:r>
              <a:rPr lang="en-US" sz="2100" dirty="0"/>
              <a:t>;</a:t>
            </a: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2100" dirty="0" err="1"/>
              <a:t>Pemberian</a:t>
            </a:r>
            <a:r>
              <a:rPr lang="en-US" sz="2100" dirty="0"/>
              <a:t> </a:t>
            </a:r>
            <a:r>
              <a:rPr lang="en-US" sz="2100" dirty="0" err="1"/>
              <a:t>kebebasan</a:t>
            </a:r>
            <a:r>
              <a:rPr lang="en-US" sz="2100" dirty="0"/>
              <a:t> </a:t>
            </a:r>
            <a:r>
              <a:rPr lang="en-US" sz="2100" dirty="0" err="1"/>
              <a:t>pengenalan</a:t>
            </a:r>
            <a:r>
              <a:rPr lang="en-US" sz="2100" dirty="0"/>
              <a:t> </a:t>
            </a:r>
            <a:r>
              <a:rPr lang="en-US" sz="2100" dirty="0" err="1"/>
              <a:t>diri</a:t>
            </a:r>
            <a:r>
              <a:rPr lang="en-US" sz="2100" dirty="0"/>
              <a:t> dan </a:t>
            </a:r>
            <a:r>
              <a:rPr lang="en-US" sz="2100" dirty="0" err="1"/>
              <a:t>kesempatan</a:t>
            </a:r>
            <a:r>
              <a:rPr lang="en-US" sz="2100" dirty="0"/>
              <a:t> </a:t>
            </a:r>
            <a:r>
              <a:rPr lang="en-US" sz="2100" dirty="0" err="1"/>
              <a:t>tumbuh-kembang</a:t>
            </a:r>
            <a:r>
              <a:rPr lang="en-US" sz="2100" dirty="0"/>
              <a:t> </a:t>
            </a:r>
            <a:r>
              <a:rPr lang="en-US" sz="2100" dirty="0" err="1"/>
              <a:t>mahasiswa</a:t>
            </a:r>
            <a:r>
              <a:rPr lang="en-US" sz="2100" dirty="0"/>
              <a:t> </a:t>
            </a:r>
            <a:r>
              <a:rPr lang="en-US" sz="2100" dirty="0" err="1"/>
              <a:t>tanpa</a:t>
            </a:r>
            <a:r>
              <a:rPr lang="en-US" sz="2100" dirty="0"/>
              <a:t> </a:t>
            </a:r>
            <a:r>
              <a:rPr lang="en-US" sz="2100" dirty="0" err="1"/>
              <a:t>intervensi</a:t>
            </a:r>
            <a:r>
              <a:rPr lang="en-US" sz="2100" dirty="0"/>
              <a:t> yang </a:t>
            </a:r>
            <a:r>
              <a:rPr lang="en-US" sz="2100" dirty="0" err="1"/>
              <a:t>eksploitatif</a:t>
            </a:r>
            <a:r>
              <a:rPr lang="en-US" sz="2100" dirty="0"/>
              <a:t>;</a:t>
            </a: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2100" dirty="0" err="1"/>
              <a:t>Pembinaan</a:t>
            </a:r>
            <a:r>
              <a:rPr lang="en-US" sz="2100" dirty="0"/>
              <a:t> yang </a:t>
            </a:r>
            <a:r>
              <a:rPr lang="en-US" sz="2100" dirty="0" err="1"/>
              <a:t>membuka</a:t>
            </a:r>
            <a:r>
              <a:rPr lang="en-US" sz="2100" dirty="0"/>
              <a:t> </a:t>
            </a:r>
            <a:r>
              <a:rPr lang="en-US" sz="2100" dirty="0" err="1"/>
              <a:t>peluang</a:t>
            </a:r>
            <a:r>
              <a:rPr lang="en-US" sz="2100" dirty="0"/>
              <a:t> </a:t>
            </a:r>
            <a:r>
              <a:rPr lang="en-US" sz="2100" dirty="0" err="1"/>
              <a:t>mahasiswa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berprestasi</a:t>
            </a:r>
            <a:r>
              <a:rPr lang="en-US" sz="2100" dirty="0"/>
              <a:t> </a:t>
            </a:r>
            <a:r>
              <a:rPr lang="en-US" sz="2100" dirty="0" err="1"/>
              <a:t>internasional</a:t>
            </a:r>
            <a:r>
              <a:rPr lang="en-US" sz="2100" dirty="0"/>
              <a:t> dan </a:t>
            </a:r>
            <a:r>
              <a:rPr lang="en-US" sz="2100" dirty="0" err="1"/>
              <a:t>berkarya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pionir</a:t>
            </a:r>
            <a:r>
              <a:rPr lang="en-US" sz="2100" dirty="0"/>
              <a:t> </a:t>
            </a:r>
            <a:r>
              <a:rPr lang="en-US" sz="2100" dirty="0" err="1"/>
              <a:t>perubahan</a:t>
            </a:r>
            <a:r>
              <a:rPr lang="en-US" sz="2100" dirty="0"/>
              <a:t> </a:t>
            </a:r>
            <a:r>
              <a:rPr lang="en-US" sz="2100" dirty="0" err="1"/>
              <a:t>bangsa</a:t>
            </a:r>
            <a:r>
              <a:rPr lang="en-US" sz="2100" dirty="0"/>
              <a:t> </a:t>
            </a:r>
            <a:r>
              <a:rPr lang="en-US" sz="2100" dirty="0" err="1"/>
              <a:t>meraih</a:t>
            </a:r>
            <a:r>
              <a:rPr lang="en-US" sz="2100" dirty="0"/>
              <a:t> </a:t>
            </a:r>
            <a:r>
              <a:rPr lang="en-US" sz="2100" dirty="0" err="1"/>
              <a:t>keunggulan</a:t>
            </a:r>
            <a:r>
              <a:rPr lang="en-US" sz="2100" dirty="0"/>
              <a:t> </a:t>
            </a:r>
            <a:r>
              <a:rPr lang="en-US" sz="2100" dirty="0" err="1"/>
              <a:t>kompetitif</a:t>
            </a:r>
            <a:r>
              <a:rPr lang="en-US" sz="2100" dirty="0"/>
              <a:t> (</a:t>
            </a:r>
            <a:r>
              <a:rPr lang="en-US" sz="2100" dirty="0" err="1"/>
              <a:t>competive</a:t>
            </a:r>
            <a:r>
              <a:rPr lang="en-US" sz="2100" dirty="0"/>
              <a:t> advantage);</a:t>
            </a: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2100" dirty="0"/>
              <a:t>Tata </a:t>
            </a:r>
            <a:r>
              <a:rPr lang="en-US" sz="2100" dirty="0" err="1"/>
              <a:t>kelola</a:t>
            </a:r>
            <a:r>
              <a:rPr lang="en-US" sz="2100" dirty="0"/>
              <a:t> </a:t>
            </a:r>
            <a:r>
              <a:rPr lang="en-US" sz="2100" dirty="0" err="1"/>
              <a:t>penyelenggaraan</a:t>
            </a:r>
            <a:r>
              <a:rPr lang="en-US" sz="2100" dirty="0"/>
              <a:t> yang </a:t>
            </a:r>
            <a:r>
              <a:rPr lang="en-US" sz="2100" dirty="0" err="1"/>
              <a:t>obyektif</a:t>
            </a:r>
            <a:r>
              <a:rPr lang="en-US" sz="2100" dirty="0"/>
              <a:t>, </a:t>
            </a:r>
            <a:r>
              <a:rPr lang="en-US" sz="2100" dirty="0" err="1"/>
              <a:t>efisien</a:t>
            </a:r>
            <a:r>
              <a:rPr lang="en-US" sz="2100" dirty="0"/>
              <a:t>, </a:t>
            </a:r>
            <a:r>
              <a:rPr lang="en-US" sz="2100" dirty="0" err="1"/>
              <a:t>akuntabel</a:t>
            </a:r>
            <a:r>
              <a:rPr lang="en-US" sz="2100" dirty="0"/>
              <a:t> dan </a:t>
            </a:r>
            <a:r>
              <a:rPr lang="en-US" sz="2100" dirty="0" err="1"/>
              <a:t>transparan</a:t>
            </a:r>
            <a:r>
              <a:rPr lang="en-US" sz="2100" dirty="0"/>
              <a:t>;</a:t>
            </a: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2100" dirty="0" err="1"/>
              <a:t>Intensifikasi</a:t>
            </a:r>
            <a:r>
              <a:rPr lang="en-US" sz="2100" dirty="0"/>
              <a:t> </a:t>
            </a:r>
            <a:r>
              <a:rPr lang="en-US" sz="2100" dirty="0" err="1"/>
              <a:t>pembinaan</a:t>
            </a:r>
            <a:r>
              <a:rPr lang="en-US" sz="2100" dirty="0"/>
              <a:t> di </a:t>
            </a:r>
            <a:r>
              <a:rPr lang="en-US" sz="2100" dirty="0" err="1"/>
              <a:t>perguruan</a:t>
            </a:r>
            <a:r>
              <a:rPr lang="en-US" sz="2100" dirty="0"/>
              <a:t> </a:t>
            </a:r>
            <a:r>
              <a:rPr lang="en-US" sz="2100" dirty="0" err="1"/>
              <a:t>tinggi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rangka</a:t>
            </a:r>
            <a:r>
              <a:rPr lang="en-US" sz="2100" dirty="0"/>
              <a:t> </a:t>
            </a:r>
            <a:r>
              <a:rPr lang="en-US" sz="2100" dirty="0" err="1"/>
              <a:t>mengupayakan</a:t>
            </a:r>
            <a:r>
              <a:rPr lang="en-US" sz="2100" dirty="0"/>
              <a:t> </a:t>
            </a:r>
            <a:r>
              <a:rPr lang="en-US" sz="2100" dirty="0" err="1"/>
              <a:t>pemerataan</a:t>
            </a:r>
            <a:r>
              <a:rPr lang="en-US" sz="2100" dirty="0"/>
              <a:t> </a:t>
            </a:r>
            <a:r>
              <a:rPr lang="en-US" sz="2100" dirty="0" err="1"/>
              <a:t>prestasi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kegiatan</a:t>
            </a:r>
            <a:r>
              <a:rPr lang="en-US" sz="2100" dirty="0"/>
              <a:t> </a:t>
            </a:r>
            <a:r>
              <a:rPr lang="en-US" sz="2100" dirty="0" err="1"/>
              <a:t>pencarian</a:t>
            </a:r>
            <a:r>
              <a:rPr lang="en-US" sz="2100" dirty="0"/>
              <a:t> dan </a:t>
            </a:r>
            <a:r>
              <a:rPr lang="en-US" sz="2100" dirty="0" err="1"/>
              <a:t>pemanduan</a:t>
            </a:r>
            <a:r>
              <a:rPr lang="en-US" sz="2100" dirty="0"/>
              <a:t> </a:t>
            </a:r>
            <a:r>
              <a:rPr lang="en-US" sz="2100" dirty="0" err="1"/>
              <a:t>bakat</a:t>
            </a:r>
            <a:r>
              <a:rPr lang="en-US" sz="2100" dirty="0"/>
              <a:t> (talent scouting) yang </a:t>
            </a:r>
            <a:r>
              <a:rPr lang="en-US" sz="2100" dirty="0" err="1"/>
              <a:t>melibatkan</a:t>
            </a:r>
            <a:r>
              <a:rPr lang="en-US" sz="2100" dirty="0"/>
              <a:t> </a:t>
            </a:r>
            <a:r>
              <a:rPr lang="en-US" sz="2100" dirty="0" err="1"/>
              <a:t>seluruh</a:t>
            </a:r>
            <a:r>
              <a:rPr lang="en-US" sz="2100" dirty="0"/>
              <a:t> </a:t>
            </a:r>
            <a:r>
              <a:rPr lang="en-US" sz="2100" dirty="0" err="1"/>
              <a:t>pemangku</a:t>
            </a:r>
            <a:r>
              <a:rPr lang="en-US" sz="2100" dirty="0"/>
              <a:t> </a:t>
            </a:r>
            <a:r>
              <a:rPr lang="en-US" sz="2100" dirty="0" err="1"/>
              <a:t>kepentingan</a:t>
            </a:r>
            <a:r>
              <a:rPr lang="en-US" sz="2100" dirty="0"/>
              <a:t>;</a:t>
            </a: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2100" dirty="0" err="1"/>
              <a:t>Partisipasi</a:t>
            </a:r>
            <a:r>
              <a:rPr lang="en-US" sz="2100" dirty="0"/>
              <a:t> </a:t>
            </a:r>
            <a:r>
              <a:rPr lang="en-US" sz="2100" dirty="0" err="1"/>
              <a:t>seluruh</a:t>
            </a:r>
            <a:r>
              <a:rPr lang="en-US" sz="2100" dirty="0"/>
              <a:t> </a:t>
            </a:r>
            <a:r>
              <a:rPr lang="en-US" sz="2100" dirty="0" err="1"/>
              <a:t>pemangku</a:t>
            </a:r>
            <a:r>
              <a:rPr lang="en-US" sz="2100" dirty="0"/>
              <a:t> </a:t>
            </a:r>
            <a:r>
              <a:rPr lang="en-US" sz="2100" dirty="0" err="1"/>
              <a:t>kepentingan</a:t>
            </a:r>
            <a:r>
              <a:rPr lang="en-US" sz="2100" dirty="0"/>
              <a:t> di </a:t>
            </a:r>
            <a:r>
              <a:rPr lang="en-US" sz="2100" dirty="0" err="1"/>
              <a:t>semua</a:t>
            </a:r>
            <a:r>
              <a:rPr lang="en-US" sz="2100" dirty="0"/>
              <a:t> </a:t>
            </a:r>
            <a:r>
              <a:rPr lang="en-US" sz="2100" dirty="0" err="1"/>
              <a:t>aspek</a:t>
            </a:r>
            <a:r>
              <a:rPr lang="en-US" sz="2100" dirty="0"/>
              <a:t> </a:t>
            </a:r>
            <a:r>
              <a:rPr lang="en-US" sz="2100" dirty="0" err="1"/>
              <a:t>penyelenggaraan</a:t>
            </a:r>
            <a:r>
              <a:rPr lang="en-US" sz="2100" dirty="0"/>
              <a:t>;</a:t>
            </a: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lphaLcPeriod"/>
            </a:pPr>
            <a:r>
              <a:rPr lang="en-US" sz="2100" dirty="0" err="1"/>
              <a:t>Perencanaan</a:t>
            </a:r>
            <a:r>
              <a:rPr lang="en-US" sz="2100" dirty="0"/>
              <a:t>, </a:t>
            </a:r>
            <a:r>
              <a:rPr lang="en-US" sz="2100" dirty="0" err="1"/>
              <a:t>pelaksanaan</a:t>
            </a:r>
            <a:r>
              <a:rPr lang="en-US" sz="2100" dirty="0"/>
              <a:t>, dan </a:t>
            </a:r>
            <a:r>
              <a:rPr lang="en-US" sz="2100" dirty="0" err="1"/>
              <a:t>evaluasi</a:t>
            </a:r>
            <a:r>
              <a:rPr lang="en-US" sz="2100" dirty="0"/>
              <a:t> yang </a:t>
            </a:r>
            <a:r>
              <a:rPr lang="en-US" sz="2100" dirty="0" err="1"/>
              <a:t>konsisten</a:t>
            </a:r>
            <a:r>
              <a:rPr lang="en-US" sz="2100" dirty="0"/>
              <a:t> dan </a:t>
            </a:r>
            <a:r>
              <a:rPr lang="en-US" sz="2100" dirty="0" err="1"/>
              <a:t>berkesinambungan</a:t>
            </a:r>
            <a:r>
              <a:rPr lang="en-US" sz="2100" dirty="0"/>
              <a:t>;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lphaLcPeriod"/>
            </a:pPr>
            <a:r>
              <a:rPr lang="en-US" sz="2100" dirty="0" err="1"/>
              <a:t>Implementasi</a:t>
            </a:r>
            <a:r>
              <a:rPr lang="en-US" sz="2100" dirty="0"/>
              <a:t> </a:t>
            </a:r>
            <a:r>
              <a:rPr lang="en-US" sz="2100" dirty="0" err="1"/>
              <a:t>penjaminan</a:t>
            </a:r>
            <a:r>
              <a:rPr lang="en-US" sz="2100" dirty="0"/>
              <a:t> </a:t>
            </a:r>
            <a:r>
              <a:rPr lang="en-US" sz="2100" dirty="0" err="1"/>
              <a:t>mutu</a:t>
            </a:r>
            <a:r>
              <a:rPr lang="en-US" sz="2100" dirty="0"/>
              <a:t> yang </a:t>
            </a:r>
            <a:r>
              <a:rPr lang="en-US" sz="2100" dirty="0" err="1"/>
              <a:t>berkelanjutan</a:t>
            </a:r>
            <a:r>
              <a:rPr lang="en-US" sz="2100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154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PENYELENGGARAAN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19426" y="988074"/>
            <a:ext cx="11753147" cy="53998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2200" b="1" dirty="0" err="1"/>
              <a:t>Sasaran</a:t>
            </a:r>
            <a:endParaRPr lang="en-US" sz="2200" b="1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200" dirty="0" err="1"/>
              <a:t>Sasaran</a:t>
            </a:r>
            <a:r>
              <a:rPr lang="en-US" sz="2200" dirty="0"/>
              <a:t> </a:t>
            </a:r>
            <a:r>
              <a:rPr lang="en-US" sz="2200" dirty="0" err="1"/>
              <a:t>penyelenggaraan</a:t>
            </a:r>
            <a:r>
              <a:rPr lang="en-US" sz="2200" dirty="0"/>
              <a:t> GEMASTIK 2024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seluruh</a:t>
            </a:r>
            <a:r>
              <a:rPr lang="en-US" sz="2200" dirty="0"/>
              <a:t> </a:t>
            </a:r>
            <a:r>
              <a:rPr lang="en-US" sz="2200" dirty="0" err="1"/>
              <a:t>mahasiswa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seluruh</a:t>
            </a:r>
            <a:r>
              <a:rPr lang="en-US" sz="2200" dirty="0"/>
              <a:t> </a:t>
            </a:r>
            <a:r>
              <a:rPr lang="en-US" sz="2200" dirty="0" err="1"/>
              <a:t>Perguruan</a:t>
            </a:r>
            <a:r>
              <a:rPr lang="en-US" sz="2200" dirty="0"/>
              <a:t> Tinggi yang </a:t>
            </a:r>
            <a:r>
              <a:rPr lang="en-US" sz="2200" dirty="0" err="1"/>
              <a:t>terdapat</a:t>
            </a:r>
            <a:r>
              <a:rPr lang="en-US" sz="2200" dirty="0"/>
              <a:t> di </a:t>
            </a:r>
            <a:r>
              <a:rPr lang="en-US" sz="2200" dirty="0" err="1"/>
              <a:t>Republik</a:t>
            </a:r>
            <a:r>
              <a:rPr lang="en-US" sz="2200" dirty="0"/>
              <a:t> Indonesia, yang </a:t>
            </a:r>
            <a:r>
              <a:rPr lang="en-US" sz="2200" dirty="0" err="1"/>
              <a:t>terdaftar</a:t>
            </a:r>
            <a:r>
              <a:rPr lang="en-US" sz="2200" dirty="0"/>
              <a:t> pada </a:t>
            </a:r>
            <a:r>
              <a:rPr lang="en-US" sz="2200" dirty="0" err="1"/>
              <a:t>Pangkalan</a:t>
            </a:r>
            <a:r>
              <a:rPr lang="en-US" sz="2200" dirty="0"/>
              <a:t> Data Pendidikan Tinggi.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200" dirty="0" err="1"/>
              <a:t>Pagelaran</a:t>
            </a:r>
            <a:r>
              <a:rPr lang="en-US" sz="2200" dirty="0"/>
              <a:t> </a:t>
            </a:r>
            <a:r>
              <a:rPr lang="en-US" sz="2200" dirty="0" err="1"/>
              <a:t>Mahasiswa</a:t>
            </a:r>
            <a:r>
              <a:rPr lang="en-US" sz="2200" dirty="0"/>
              <a:t> Nasional </a:t>
            </a:r>
            <a:r>
              <a:rPr lang="en-US" sz="2200" dirty="0" err="1"/>
              <a:t>Bidang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dan </a:t>
            </a:r>
            <a:r>
              <a:rPr lang="en-US" sz="2200" dirty="0" err="1"/>
              <a:t>Komunikasi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 </a:t>
            </a:r>
            <a:r>
              <a:rPr lang="en-US" sz="2200" dirty="0" err="1"/>
              <a:t>terbatas</a:t>
            </a:r>
            <a:r>
              <a:rPr lang="en-US" sz="2200" dirty="0"/>
              <a:t> pada </a:t>
            </a:r>
            <a:r>
              <a:rPr lang="en-US" sz="2200" dirty="0" err="1"/>
              <a:t>Perguruan</a:t>
            </a:r>
            <a:r>
              <a:rPr lang="en-US" sz="2200" dirty="0"/>
              <a:t> Tinggi yang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lingkungan</a:t>
            </a:r>
            <a:r>
              <a:rPr lang="en-US" sz="2200" dirty="0"/>
              <a:t> </a:t>
            </a:r>
            <a:r>
              <a:rPr lang="en-US" sz="2200" dirty="0" err="1"/>
              <a:t>Kemendikbudristek</a:t>
            </a:r>
            <a:r>
              <a:rPr lang="en-US" sz="2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endParaRPr lang="en-US" sz="22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643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11 Divisi </a:t>
            </a:r>
            <a:r>
              <a:rPr lang="en-US" b="1" dirty="0" err="1">
                <a:latin typeface="+mn-lt"/>
              </a:rPr>
              <a:t>Kompetisi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Gemastik</a:t>
            </a:r>
            <a:r>
              <a:rPr lang="en-US" b="1" dirty="0">
                <a:latin typeface="+mn-lt"/>
              </a:rPr>
              <a:t> XVII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19426" y="4386142"/>
            <a:ext cx="11753147" cy="2102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Wingdings" pitchFamily="2" charset="2"/>
              <a:buChar char="v"/>
            </a:pP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kompetisi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GEMASTIK XVII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2 (</a:t>
            </a:r>
            <a:r>
              <a:rPr lang="en-US" sz="2000" dirty="0" err="1"/>
              <a:t>dua</a:t>
            </a:r>
            <a:r>
              <a:rPr lang="en-US" sz="2000" dirty="0"/>
              <a:t>) </a:t>
            </a:r>
            <a:r>
              <a:rPr lang="en-US" sz="2000" dirty="0" err="1"/>
              <a:t>babak</a:t>
            </a:r>
            <a:r>
              <a:rPr lang="en-US" sz="2000" dirty="0"/>
              <a:t> </a:t>
            </a:r>
            <a:r>
              <a:rPr lang="en-US" sz="2000" dirty="0" err="1"/>
              <a:t>kompetisi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cabang</a:t>
            </a:r>
            <a:r>
              <a:rPr lang="en-US" sz="2000" dirty="0"/>
              <a:t> </a:t>
            </a:r>
            <a:r>
              <a:rPr lang="en-US" sz="2000" dirty="0" err="1"/>
              <a:t>kompetisi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Babak </a:t>
            </a:r>
            <a:r>
              <a:rPr lang="en-US" sz="2000" dirty="0" err="1"/>
              <a:t>Penyisihan</a:t>
            </a:r>
            <a:r>
              <a:rPr lang="en-US" sz="2000" dirty="0"/>
              <a:t> dan Babak Final.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Wingdings" pitchFamily="2" charset="2"/>
              <a:buChar char="v"/>
            </a:pPr>
            <a:r>
              <a:rPr lang="en-US" sz="2000" dirty="0"/>
              <a:t>Babak </a:t>
            </a:r>
            <a:r>
              <a:rPr lang="en-US" sz="2000" dirty="0" err="1"/>
              <a:t>Penyisihan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 oleh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pada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cabang</a:t>
            </a:r>
            <a:r>
              <a:rPr lang="en-US" sz="2000" dirty="0"/>
              <a:t> </a:t>
            </a:r>
            <a:r>
              <a:rPr lang="en-US" sz="2000" dirty="0" err="1"/>
              <a:t>kompetisi</a:t>
            </a:r>
            <a:r>
              <a:rPr lang="en-US" sz="2000" dirty="0"/>
              <a:t>.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Wingdings" pitchFamily="2" charset="2"/>
              <a:buChar char="v"/>
            </a:pPr>
            <a:r>
              <a:rPr lang="en-US" sz="2000" dirty="0"/>
              <a:t>Babak Final </a:t>
            </a:r>
            <a:r>
              <a:rPr lang="en-US" sz="2000" dirty="0" err="1"/>
              <a:t>diikuti</a:t>
            </a:r>
            <a:r>
              <a:rPr lang="en-US" sz="2000" dirty="0"/>
              <a:t> oleh para </a:t>
            </a:r>
            <a:r>
              <a:rPr lang="en-US" sz="2000" dirty="0" err="1"/>
              <a:t>peserta</a:t>
            </a:r>
            <a:r>
              <a:rPr lang="en-US" sz="2000" dirty="0"/>
              <a:t> yang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lolos</a:t>
            </a:r>
            <a:r>
              <a:rPr lang="en-US" sz="2000" dirty="0"/>
              <a:t> pada </a:t>
            </a:r>
            <a:r>
              <a:rPr lang="en-US" sz="2000" dirty="0" err="1"/>
              <a:t>pengumuman</a:t>
            </a:r>
            <a:r>
              <a:rPr lang="en-US" sz="2000" dirty="0"/>
              <a:t> Babak </a:t>
            </a:r>
            <a:r>
              <a:rPr lang="en-US" sz="2000" dirty="0" err="1"/>
              <a:t>Penyisihan</a:t>
            </a:r>
            <a:r>
              <a:rPr lang="en-US" sz="2000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Wingdings" pitchFamily="2" charset="2"/>
              <a:buChar char="v"/>
            </a:pPr>
            <a:r>
              <a:rPr lang="en-US" sz="2000" dirty="0"/>
              <a:t>Babak </a:t>
            </a:r>
            <a:r>
              <a:rPr lang="en-US" sz="2000" dirty="0" err="1"/>
              <a:t>Penyisihan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daring, dan Babak Final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luring.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Wingdings" pitchFamily="2" charset="2"/>
              <a:buChar char="v"/>
            </a:pPr>
            <a:r>
              <a:rPr lang="en-US" sz="2000" dirty="0"/>
              <a:t>Divisi I – II format </a:t>
            </a:r>
            <a:r>
              <a:rPr lang="en-US" sz="2000" dirty="0" err="1"/>
              <a:t>pertandingan</a:t>
            </a:r>
            <a:r>
              <a:rPr lang="en-US" sz="2000" dirty="0"/>
              <a:t>, divisi III – XI format </a:t>
            </a:r>
            <a:r>
              <a:rPr lang="en-US" sz="2000" dirty="0" err="1"/>
              <a:t>kompetisi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None/>
            </a:pPr>
            <a:endParaRPr lang="en-US" sz="20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12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82D5-2767-5C50-343A-80FF90A0F977}"/>
              </a:ext>
            </a:extLst>
          </p:cNvPr>
          <p:cNvSpPr txBox="1"/>
          <p:nvPr/>
        </p:nvSpPr>
        <p:spPr>
          <a:xfrm>
            <a:off x="99990" y="1132740"/>
            <a:ext cx="6428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400" dirty="0" err="1"/>
              <a:t>Pemrograman</a:t>
            </a:r>
            <a:r>
              <a:rPr lang="en-US" sz="2400" dirty="0"/>
              <a:t> (</a:t>
            </a:r>
            <a:r>
              <a:rPr lang="en-US" sz="2400" i="1" dirty="0"/>
              <a:t>Programming</a:t>
            </a:r>
            <a:r>
              <a:rPr lang="en-US" sz="2400" dirty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Siber</a:t>
            </a:r>
            <a:r>
              <a:rPr lang="en-US" sz="2400" dirty="0"/>
              <a:t> (</a:t>
            </a:r>
            <a:r>
              <a:rPr lang="en-US" sz="2400" i="1" dirty="0"/>
              <a:t>Cyber Security</a:t>
            </a:r>
            <a:r>
              <a:rPr lang="en-US" sz="2400" dirty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400" dirty="0" err="1"/>
              <a:t>Penambangan</a:t>
            </a:r>
            <a:r>
              <a:rPr lang="en-US" sz="2400" dirty="0"/>
              <a:t> Data (</a:t>
            </a:r>
            <a:r>
              <a:rPr lang="en-US" sz="2400" i="1" dirty="0"/>
              <a:t>Data Mining</a:t>
            </a:r>
            <a:r>
              <a:rPr lang="en-US" sz="2400" dirty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400" dirty="0"/>
              <a:t>Desain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(</a:t>
            </a:r>
            <a:r>
              <a:rPr lang="en-US" sz="2400" i="1" dirty="0"/>
              <a:t>UX Design</a:t>
            </a:r>
            <a:r>
              <a:rPr lang="en-US" sz="2400" dirty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400" dirty="0" err="1"/>
              <a:t>Animasi</a:t>
            </a:r>
            <a:r>
              <a:rPr lang="en-US" sz="2400" dirty="0"/>
              <a:t> (</a:t>
            </a:r>
            <a:r>
              <a:rPr lang="en-US" sz="2400" i="1" dirty="0"/>
              <a:t>Animation</a:t>
            </a:r>
            <a:r>
              <a:rPr lang="en-US" sz="2400" dirty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400" dirty="0"/>
              <a:t>Kota </a:t>
            </a:r>
            <a:r>
              <a:rPr lang="en-US" sz="2400" dirty="0" err="1"/>
              <a:t>Cerdas</a:t>
            </a:r>
            <a:r>
              <a:rPr lang="en-US" sz="2400" dirty="0"/>
              <a:t> (</a:t>
            </a:r>
            <a:r>
              <a:rPr lang="en-US" sz="2400" i="1" dirty="0"/>
              <a:t>Smart City</a:t>
            </a:r>
            <a:r>
              <a:rPr lang="en-US" sz="2400" dirty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TIK (</a:t>
            </a:r>
            <a:r>
              <a:rPr lang="en-US" sz="2400" i="1" dirty="0"/>
              <a:t>ICT Scientific Paper</a:t>
            </a:r>
            <a:r>
              <a:rPr lang="en-US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7F922-6112-45BA-BCA4-30C9EA826472}"/>
              </a:ext>
            </a:extLst>
          </p:cNvPr>
          <p:cNvSpPr txBox="1"/>
          <p:nvPr/>
        </p:nvSpPr>
        <p:spPr>
          <a:xfrm>
            <a:off x="6217352" y="1152761"/>
            <a:ext cx="59746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79438">
              <a:spcAft>
                <a:spcPts val="600"/>
              </a:spcAft>
              <a:buFont typeface="+mj-lt"/>
              <a:buAutoNum type="romanUcPeriod" startAt="8"/>
            </a:pP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(</a:t>
            </a:r>
            <a:r>
              <a:rPr lang="en-US" sz="2400" i="1" dirty="0"/>
              <a:t>Software Development</a:t>
            </a:r>
            <a:r>
              <a:rPr lang="en-US" sz="2400" dirty="0"/>
              <a:t>)</a:t>
            </a:r>
          </a:p>
          <a:p>
            <a:pPr marL="579438" indent="-579438">
              <a:spcAft>
                <a:spcPts val="600"/>
              </a:spcAft>
              <a:buFont typeface="+mj-lt"/>
              <a:buAutoNum type="romanUcPeriod" startAt="8"/>
            </a:pPr>
            <a:r>
              <a:rPr lang="en-US" sz="2400" dirty="0" err="1"/>
              <a:t>Piranti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Benam</a:t>
            </a:r>
            <a:r>
              <a:rPr lang="en-US" sz="2400" dirty="0"/>
              <a:t> &amp; IoT (</a:t>
            </a:r>
            <a:r>
              <a:rPr lang="en-US" sz="2400" i="1" dirty="0"/>
              <a:t>Smart Device, Embedded System &amp; IoT</a:t>
            </a:r>
            <a:r>
              <a:rPr lang="en-US" sz="2400" dirty="0"/>
              <a:t>)</a:t>
            </a:r>
          </a:p>
          <a:p>
            <a:pPr marL="579438" indent="-579438">
              <a:spcAft>
                <a:spcPts val="600"/>
              </a:spcAft>
              <a:buFont typeface="+mj-lt"/>
              <a:buAutoNum type="romanUcPeriod" startAt="8"/>
            </a:pP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(</a:t>
            </a:r>
            <a:r>
              <a:rPr lang="en-US" sz="2400" i="1" dirty="0"/>
              <a:t>Game Development</a:t>
            </a:r>
            <a:r>
              <a:rPr lang="en-US" sz="2400" dirty="0"/>
              <a:t>)</a:t>
            </a:r>
          </a:p>
          <a:p>
            <a:pPr marL="579438" indent="-579438">
              <a:spcAft>
                <a:spcPts val="600"/>
              </a:spcAft>
              <a:buFont typeface="+mj-lt"/>
              <a:buAutoNum type="romanUcPeriod" startAt="8"/>
            </a:pP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TIK (</a:t>
            </a:r>
            <a:r>
              <a:rPr lang="en-US" sz="2400" i="1" dirty="0"/>
              <a:t>ICT Business Development</a:t>
            </a:r>
            <a:r>
              <a:rPr lang="en-US" sz="2400" dirty="0"/>
              <a:t>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46FF52-AAAC-4493-4953-F9DA7C53DE2A}"/>
              </a:ext>
            </a:extLst>
          </p:cNvPr>
          <p:cNvCxnSpPr>
            <a:cxnSpLocks/>
          </p:cNvCxnSpPr>
          <p:nvPr/>
        </p:nvCxnSpPr>
        <p:spPr>
          <a:xfrm flipH="1">
            <a:off x="6096000" y="1135076"/>
            <a:ext cx="3587" cy="32339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9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PERSYARATAN UMUM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19426" y="1149927"/>
            <a:ext cx="11753147" cy="53392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r>
              <a:rPr lang="en-US" sz="2200" b="1" dirty="0" err="1"/>
              <a:t>Perguruan</a:t>
            </a:r>
            <a:r>
              <a:rPr lang="en-US" sz="2200" b="1" dirty="0"/>
              <a:t> Tinggi </a:t>
            </a:r>
            <a:r>
              <a:rPr lang="en-US" sz="2200" b="1" dirty="0" err="1"/>
              <a:t>peserta</a:t>
            </a:r>
            <a:r>
              <a:rPr lang="en-US" sz="2200" b="1" dirty="0"/>
              <a:t> </a:t>
            </a:r>
            <a:r>
              <a:rPr lang="en-US" sz="2200" b="1" dirty="0" err="1"/>
              <a:t>adalah</a:t>
            </a:r>
            <a:r>
              <a:rPr lang="en-US" sz="2200" b="1" dirty="0"/>
              <a:t> </a:t>
            </a:r>
            <a:r>
              <a:rPr lang="en-US" sz="2200" b="1" dirty="0" err="1"/>
              <a:t>perguruan</a:t>
            </a:r>
            <a:r>
              <a:rPr lang="en-US" sz="2200" b="1" dirty="0"/>
              <a:t> </a:t>
            </a:r>
            <a:r>
              <a:rPr lang="en-US" sz="2200" b="1" dirty="0" err="1"/>
              <a:t>tinggi</a:t>
            </a:r>
            <a:r>
              <a:rPr lang="en-US" sz="2200" b="1" dirty="0"/>
              <a:t> yang </a:t>
            </a:r>
            <a:r>
              <a:rPr lang="en-US" sz="2200" b="1" dirty="0" err="1"/>
              <a:t>terdaftar</a:t>
            </a:r>
            <a:r>
              <a:rPr lang="en-US" sz="2200" b="1" dirty="0"/>
              <a:t> pada </a:t>
            </a:r>
            <a:r>
              <a:rPr lang="en-US" sz="2200" b="1" dirty="0" err="1"/>
              <a:t>laman</a:t>
            </a:r>
            <a:r>
              <a:rPr lang="en-US" sz="2200" b="1" dirty="0"/>
              <a:t> PD DIKTI (</a:t>
            </a:r>
            <a:r>
              <a:rPr lang="en-US" sz="2200" b="1" dirty="0">
                <a:hlinkClick r:id="rId3"/>
              </a:rPr>
              <a:t>https://pddikti.kemdikbud.go.id</a:t>
            </a:r>
            <a:r>
              <a:rPr lang="en-US" sz="2200" b="1" dirty="0"/>
              <a:t>).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r>
              <a:rPr lang="en-US" sz="2200" b="1" dirty="0" err="1"/>
              <a:t>Peserta</a:t>
            </a:r>
            <a:r>
              <a:rPr lang="en-US" sz="2200" b="1" dirty="0"/>
              <a:t> </a:t>
            </a:r>
            <a:r>
              <a:rPr lang="en-US" sz="2200" b="1" dirty="0" err="1"/>
              <a:t>adalah</a:t>
            </a:r>
            <a:r>
              <a:rPr lang="en-US" sz="2200" b="1" dirty="0"/>
              <a:t> </a:t>
            </a:r>
            <a:r>
              <a:rPr lang="en-US" sz="2200" b="1" dirty="0" err="1"/>
              <a:t>mahasiswa</a:t>
            </a:r>
            <a:r>
              <a:rPr lang="en-US" sz="2200" b="1" dirty="0"/>
              <a:t> </a:t>
            </a:r>
            <a:r>
              <a:rPr lang="en-US" sz="2200" b="1" dirty="0" err="1"/>
              <a:t>aktif</a:t>
            </a:r>
            <a:r>
              <a:rPr lang="en-US" sz="2200" b="1" dirty="0"/>
              <a:t> </a:t>
            </a:r>
            <a:r>
              <a:rPr lang="en-US" sz="2200" b="1" dirty="0" err="1"/>
              <a:t>jenjang</a:t>
            </a:r>
            <a:r>
              <a:rPr lang="en-US" sz="2200" b="1" dirty="0"/>
              <a:t> program </a:t>
            </a:r>
            <a:r>
              <a:rPr lang="en-US" sz="2200" b="1" dirty="0" err="1"/>
              <a:t>sarjana</a:t>
            </a:r>
            <a:r>
              <a:rPr lang="en-US" sz="2200" b="1" dirty="0"/>
              <a:t> dan diploma yang </a:t>
            </a:r>
            <a:r>
              <a:rPr lang="en-US" sz="2200" b="1" dirty="0" err="1"/>
              <a:t>terdaftar</a:t>
            </a:r>
            <a:r>
              <a:rPr lang="en-US" sz="2200" b="1" dirty="0"/>
              <a:t> pada </a:t>
            </a:r>
            <a:r>
              <a:rPr lang="en-US" sz="2200" b="1" dirty="0" err="1"/>
              <a:t>perguruan</a:t>
            </a:r>
            <a:r>
              <a:rPr lang="en-US" sz="2200" b="1" dirty="0"/>
              <a:t> </a:t>
            </a:r>
            <a:r>
              <a:rPr lang="en-US" sz="2200" b="1" dirty="0" err="1"/>
              <a:t>tinggi</a:t>
            </a:r>
            <a:r>
              <a:rPr lang="en-US" sz="2200" b="1" dirty="0"/>
              <a:t> dan pada </a:t>
            </a:r>
            <a:r>
              <a:rPr lang="en-US" sz="2200" b="1" dirty="0" err="1"/>
              <a:t>laman</a:t>
            </a:r>
            <a:r>
              <a:rPr lang="en-US" sz="2200" b="1" dirty="0"/>
              <a:t> PDDIKTI (</a:t>
            </a:r>
            <a:r>
              <a:rPr lang="en-US" sz="2200" b="1" dirty="0">
                <a:hlinkClick r:id="rId3"/>
              </a:rPr>
              <a:t>https://pddikti.kemdikbud.go.id</a:t>
            </a:r>
            <a:r>
              <a:rPr lang="en-US" sz="2200" b="1" dirty="0"/>
              <a:t>) pada </a:t>
            </a:r>
            <a:r>
              <a:rPr lang="en-US" sz="2200" b="1" dirty="0" err="1"/>
              <a:t>saat</a:t>
            </a:r>
            <a:r>
              <a:rPr lang="en-US" sz="2200" b="1" dirty="0"/>
              <a:t> </a:t>
            </a:r>
            <a:r>
              <a:rPr lang="en-US" sz="2200" b="1" dirty="0" err="1"/>
              <a:t>dilakukan</a:t>
            </a:r>
            <a:r>
              <a:rPr lang="en-US" sz="2200" b="1" dirty="0"/>
              <a:t> </a:t>
            </a:r>
            <a:r>
              <a:rPr lang="en-US" sz="2200" b="1" dirty="0" err="1"/>
              <a:t>pendaftaran</a:t>
            </a:r>
            <a:r>
              <a:rPr lang="en-US" sz="2200" b="1" dirty="0"/>
              <a:t> </a:t>
            </a:r>
            <a:r>
              <a:rPr lang="en-US" sz="2200" b="1" dirty="0" err="1"/>
              <a:t>tim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hingga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pelaksanaan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babak</a:t>
            </a:r>
            <a:r>
              <a:rPr lang="en-US" sz="2200" b="1" dirty="0">
                <a:solidFill>
                  <a:srgbClr val="FF0000"/>
                </a:solidFill>
              </a:rPr>
              <a:t> final</a:t>
            </a:r>
            <a:r>
              <a:rPr lang="en-US" sz="2200" b="1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r>
              <a:rPr lang="en-US" sz="2200" b="1" dirty="0" err="1"/>
              <a:t>Setiap</a:t>
            </a:r>
            <a:r>
              <a:rPr lang="en-US" sz="2200" b="1" dirty="0"/>
              <a:t> 1 (</a:t>
            </a:r>
            <a:r>
              <a:rPr lang="en-US" sz="2200" b="1" dirty="0" err="1"/>
              <a:t>satu</a:t>
            </a:r>
            <a:r>
              <a:rPr lang="en-US" sz="2200" b="1" dirty="0"/>
              <a:t>) </a:t>
            </a:r>
            <a:r>
              <a:rPr lang="en-US" sz="2200" b="1" dirty="0" err="1"/>
              <a:t>tim</a:t>
            </a:r>
            <a:r>
              <a:rPr lang="en-US" sz="2200" b="1" dirty="0"/>
              <a:t> </a:t>
            </a:r>
            <a:r>
              <a:rPr lang="en-US" sz="2200" b="1" dirty="0" err="1"/>
              <a:t>peserta</a:t>
            </a:r>
            <a:r>
              <a:rPr lang="en-US" sz="2200" b="1" dirty="0"/>
              <a:t> </a:t>
            </a:r>
            <a:r>
              <a:rPr lang="en-US" sz="2200" b="1" dirty="0" err="1"/>
              <a:t>terdiri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</a:t>
            </a:r>
            <a:r>
              <a:rPr lang="en-US" sz="2200" b="1" dirty="0" err="1"/>
              <a:t>maksimum</a:t>
            </a:r>
            <a:r>
              <a:rPr lang="en-US" sz="2200" b="1" dirty="0"/>
              <a:t> 3 orang </a:t>
            </a:r>
            <a:r>
              <a:rPr lang="en-US" sz="2200" b="1" dirty="0" err="1"/>
              <a:t>mahasiswa</a:t>
            </a:r>
            <a:r>
              <a:rPr lang="en-US" sz="2200" b="1" dirty="0"/>
              <a:t> (</a:t>
            </a:r>
            <a:r>
              <a:rPr lang="en-US" sz="2200" b="1" dirty="0" err="1"/>
              <a:t>ketua</a:t>
            </a:r>
            <a:r>
              <a:rPr lang="en-US" sz="2200" b="1" dirty="0"/>
              <a:t> dan </a:t>
            </a:r>
            <a:r>
              <a:rPr lang="en-US" sz="2200" b="1" dirty="0" err="1"/>
              <a:t>anggota</a:t>
            </a:r>
            <a:r>
              <a:rPr lang="en-US" sz="2200" b="1" dirty="0"/>
              <a:t>).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r>
              <a:rPr lang="en-US" sz="2200" b="1" dirty="0" err="1"/>
              <a:t>Setiap</a:t>
            </a:r>
            <a:r>
              <a:rPr lang="en-US" sz="2200" b="1" dirty="0"/>
              <a:t> </a:t>
            </a:r>
            <a:r>
              <a:rPr lang="en-US" sz="2200" b="1" dirty="0" err="1"/>
              <a:t>Perguruan</a:t>
            </a:r>
            <a:r>
              <a:rPr lang="en-US" sz="2200" b="1" dirty="0"/>
              <a:t> Tinggi </a:t>
            </a:r>
            <a:r>
              <a:rPr lang="en-US" sz="2200" b="1" dirty="0" err="1"/>
              <a:t>dibatasi</a:t>
            </a:r>
            <a:r>
              <a:rPr lang="en-US" sz="2200" b="1" dirty="0"/>
              <a:t> </a:t>
            </a:r>
            <a:r>
              <a:rPr lang="en-US" sz="2200" b="1" dirty="0" err="1"/>
              <a:t>mengirimkan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7030A0"/>
                </a:solidFill>
              </a:rPr>
              <a:t>paling </a:t>
            </a:r>
            <a:r>
              <a:rPr lang="en-US" sz="2200" b="1" dirty="0" err="1">
                <a:solidFill>
                  <a:srgbClr val="7030A0"/>
                </a:solidFill>
              </a:rPr>
              <a:t>banyak</a:t>
            </a:r>
            <a:r>
              <a:rPr lang="en-US" sz="2200" b="1" dirty="0">
                <a:solidFill>
                  <a:srgbClr val="7030A0"/>
                </a:solidFill>
              </a:rPr>
              <a:t> 10 </a:t>
            </a:r>
            <a:r>
              <a:rPr lang="en-US" sz="2200" b="1" dirty="0" err="1">
                <a:solidFill>
                  <a:srgbClr val="7030A0"/>
                </a:solidFill>
              </a:rPr>
              <a:t>tim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untuk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setiap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cabang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kompetisi</a:t>
            </a:r>
            <a:r>
              <a:rPr lang="en-US" sz="2200" b="1" dirty="0">
                <a:solidFill>
                  <a:srgbClr val="7030A0"/>
                </a:solidFill>
              </a:rPr>
              <a:t> pada </a:t>
            </a:r>
            <a:r>
              <a:rPr lang="en-US" sz="2200" b="1" dirty="0" err="1">
                <a:solidFill>
                  <a:srgbClr val="7030A0"/>
                </a:solidFill>
              </a:rPr>
              <a:t>babak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penyisihan</a:t>
            </a:r>
            <a:r>
              <a:rPr lang="en-US" sz="2200" b="1" dirty="0"/>
              <a:t> </a:t>
            </a:r>
            <a:r>
              <a:rPr lang="en-US" sz="2200" b="1" dirty="0" err="1"/>
              <a:t>berdasarkan</a:t>
            </a:r>
            <a:r>
              <a:rPr lang="en-US" sz="2200" b="1" dirty="0"/>
              <a:t> </a:t>
            </a:r>
            <a:r>
              <a:rPr lang="en-US" sz="2200" b="1" dirty="0" err="1"/>
              <a:t>seleksi</a:t>
            </a:r>
            <a:r>
              <a:rPr lang="en-US" sz="2200" b="1" dirty="0"/>
              <a:t> internal </a:t>
            </a:r>
            <a:r>
              <a:rPr lang="en-US" sz="2200" b="1" dirty="0" err="1"/>
              <a:t>perguruan</a:t>
            </a:r>
            <a:r>
              <a:rPr lang="en-US" sz="2200" b="1" dirty="0"/>
              <a:t> </a:t>
            </a:r>
            <a:r>
              <a:rPr lang="en-US" sz="2200" b="1" dirty="0" err="1"/>
              <a:t>tinggi</a:t>
            </a:r>
            <a:r>
              <a:rPr lang="en-US" sz="2200" b="1" dirty="0"/>
              <a:t> dan </a:t>
            </a:r>
            <a:r>
              <a:rPr lang="en-US" sz="2200" b="1" dirty="0">
                <a:solidFill>
                  <a:srgbClr val="7030A0"/>
                </a:solidFill>
              </a:rPr>
              <a:t>paling </a:t>
            </a:r>
            <a:r>
              <a:rPr lang="en-US" sz="2200" b="1" dirty="0" err="1">
                <a:solidFill>
                  <a:srgbClr val="7030A0"/>
                </a:solidFill>
              </a:rPr>
              <a:t>banyak</a:t>
            </a:r>
            <a:r>
              <a:rPr lang="en-US" sz="2200" b="1" dirty="0">
                <a:solidFill>
                  <a:srgbClr val="7030A0"/>
                </a:solidFill>
              </a:rPr>
              <a:t> 3 </a:t>
            </a:r>
            <a:r>
              <a:rPr lang="en-US" sz="2200" b="1" dirty="0" err="1">
                <a:solidFill>
                  <a:srgbClr val="7030A0"/>
                </a:solidFill>
              </a:rPr>
              <a:t>tim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sebagai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finalis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/>
              <a:t>berdasarkan</a:t>
            </a:r>
            <a:r>
              <a:rPr lang="en-US" sz="2200" b="1" dirty="0"/>
              <a:t> </a:t>
            </a:r>
            <a:r>
              <a:rPr lang="en-US" sz="2200" b="1" dirty="0" err="1"/>
              <a:t>penilaian</a:t>
            </a:r>
            <a:r>
              <a:rPr lang="en-US" sz="2200" b="1" dirty="0"/>
              <a:t> dewan </a:t>
            </a:r>
            <a:r>
              <a:rPr lang="en-US" sz="2200" b="1" dirty="0" err="1"/>
              <a:t>juri</a:t>
            </a:r>
            <a:r>
              <a:rPr lang="en-US" sz="2200" b="1" dirty="0"/>
              <a:t> pada </a:t>
            </a:r>
            <a:r>
              <a:rPr lang="en-US" sz="2200" b="1" dirty="0" err="1"/>
              <a:t>babak</a:t>
            </a:r>
            <a:r>
              <a:rPr lang="en-US" sz="2200" b="1" dirty="0"/>
              <a:t> </a:t>
            </a:r>
            <a:r>
              <a:rPr lang="en-US" sz="2200" b="1" dirty="0" err="1"/>
              <a:t>penyisihan</a:t>
            </a:r>
            <a:r>
              <a:rPr lang="en-US" sz="2200" b="1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r>
              <a:rPr lang="en-US" sz="2200" b="1" dirty="0" err="1"/>
              <a:t>Peserta</a:t>
            </a:r>
            <a:r>
              <a:rPr lang="en-US" sz="2200" b="1" dirty="0"/>
              <a:t> </a:t>
            </a:r>
            <a:r>
              <a:rPr lang="en-US" sz="2200" b="1" dirty="0" err="1"/>
              <a:t>bukan</a:t>
            </a:r>
            <a:r>
              <a:rPr lang="en-US" sz="2200" b="1" dirty="0"/>
              <a:t> </a:t>
            </a:r>
            <a:r>
              <a:rPr lang="en-US" sz="2200" b="1" dirty="0" err="1"/>
              <a:t>merupakan</a:t>
            </a:r>
            <a:r>
              <a:rPr lang="en-US" sz="2200" b="1" dirty="0"/>
              <a:t> salah </a:t>
            </a:r>
            <a:r>
              <a:rPr lang="en-US" sz="2200" b="1" dirty="0" err="1"/>
              <a:t>satu</a:t>
            </a:r>
            <a:r>
              <a:rPr lang="en-US" sz="2200" b="1" dirty="0"/>
              <a:t> </a:t>
            </a:r>
            <a:r>
              <a:rPr lang="en-US" sz="2200" b="1" dirty="0" err="1"/>
              <a:t>personel</a:t>
            </a:r>
            <a:r>
              <a:rPr lang="en-US" sz="2200" b="1" dirty="0"/>
              <a:t> </a:t>
            </a:r>
            <a:r>
              <a:rPr lang="en-US" sz="2200" b="1" dirty="0" err="1"/>
              <a:t>tim</a:t>
            </a:r>
            <a:r>
              <a:rPr lang="en-US" sz="2200" b="1" dirty="0"/>
              <a:t> yang </a:t>
            </a:r>
            <a:r>
              <a:rPr lang="en-US" sz="2200" b="1" dirty="0" err="1"/>
              <a:t>telah</a:t>
            </a:r>
            <a:r>
              <a:rPr lang="en-US" sz="2200" b="1" dirty="0"/>
              <a:t> </a:t>
            </a:r>
            <a:r>
              <a:rPr lang="en-US" sz="2200" b="1" dirty="0" err="1"/>
              <a:t>memperoleh</a:t>
            </a:r>
            <a:r>
              <a:rPr lang="en-US" sz="2200" b="1" dirty="0"/>
              <a:t> </a:t>
            </a:r>
            <a:r>
              <a:rPr lang="en-US" sz="2200" b="1" dirty="0" err="1"/>
              <a:t>medali</a:t>
            </a:r>
            <a:r>
              <a:rPr lang="en-US" sz="2200" b="1" dirty="0"/>
              <a:t> </a:t>
            </a:r>
            <a:r>
              <a:rPr lang="en-US" sz="2200" b="1" dirty="0" err="1"/>
              <a:t>emas</a:t>
            </a:r>
            <a:r>
              <a:rPr lang="en-US" sz="2200" b="1" dirty="0"/>
              <a:t> pada </a:t>
            </a:r>
            <a:r>
              <a:rPr lang="en-US" sz="2200" b="1" dirty="0" err="1"/>
              <a:t>cabang</a:t>
            </a:r>
            <a:r>
              <a:rPr lang="en-US" sz="2200" b="1" dirty="0"/>
              <a:t> </a:t>
            </a:r>
            <a:r>
              <a:rPr lang="en-US" sz="2200" b="1" dirty="0" err="1"/>
              <a:t>kompetisi</a:t>
            </a:r>
            <a:r>
              <a:rPr lang="en-US" sz="2200" b="1" dirty="0"/>
              <a:t> yang </a:t>
            </a:r>
            <a:r>
              <a:rPr lang="en-US" sz="2200" b="1" dirty="0" err="1"/>
              <a:t>sama</a:t>
            </a:r>
            <a:r>
              <a:rPr lang="en-US" sz="2200" b="1" dirty="0"/>
              <a:t> di GEMASTIK </a:t>
            </a:r>
            <a:r>
              <a:rPr lang="en-US" sz="2200" b="1" dirty="0" err="1"/>
              <a:t>tahun-tahun</a:t>
            </a:r>
            <a:r>
              <a:rPr lang="en-US" sz="2200" b="1" dirty="0"/>
              <a:t> </a:t>
            </a:r>
            <a:r>
              <a:rPr lang="en-US" sz="2200" b="1" dirty="0" err="1"/>
              <a:t>sebelumnya</a:t>
            </a:r>
            <a:r>
              <a:rPr lang="en-US" sz="2200" b="1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r>
              <a:rPr lang="en-US" sz="2200" b="1" dirty="0" err="1"/>
              <a:t>Penulisan</a:t>
            </a:r>
            <a:r>
              <a:rPr lang="en-US" sz="2200" b="1" dirty="0"/>
              <a:t> </a:t>
            </a:r>
            <a:r>
              <a:rPr lang="en-US" sz="2200" b="1" dirty="0" err="1"/>
              <a:t>nama</a:t>
            </a:r>
            <a:r>
              <a:rPr lang="en-US" sz="2200" b="1" dirty="0"/>
              <a:t> </a:t>
            </a:r>
            <a:r>
              <a:rPr lang="en-US" sz="2200" b="1" dirty="0" err="1"/>
              <a:t>mahasiswa</a:t>
            </a:r>
            <a:r>
              <a:rPr lang="en-US" sz="2200" b="1" dirty="0"/>
              <a:t> </a:t>
            </a:r>
            <a:r>
              <a:rPr lang="en-US" sz="2200" b="1" dirty="0" err="1"/>
              <a:t>peserta</a:t>
            </a:r>
            <a:r>
              <a:rPr lang="en-US" sz="2200" b="1" dirty="0"/>
              <a:t> </a:t>
            </a:r>
            <a:r>
              <a:rPr lang="en-US" sz="2200" b="1" dirty="0" err="1"/>
              <a:t>wajib</a:t>
            </a:r>
            <a:r>
              <a:rPr lang="en-US" sz="2200" b="1" dirty="0"/>
              <a:t> </a:t>
            </a:r>
            <a:r>
              <a:rPr lang="en-US" sz="2200" b="1" dirty="0" err="1"/>
              <a:t>menggunakan</a:t>
            </a:r>
            <a:r>
              <a:rPr lang="en-US" sz="2200" b="1" dirty="0"/>
              <a:t> </a:t>
            </a:r>
            <a:r>
              <a:rPr lang="en-US" sz="2200" b="1" dirty="0" err="1"/>
              <a:t>nama</a:t>
            </a:r>
            <a:r>
              <a:rPr lang="en-US" sz="2200" b="1" dirty="0"/>
              <a:t> </a:t>
            </a:r>
            <a:r>
              <a:rPr lang="en-US" sz="2200" b="1" dirty="0" err="1"/>
              <a:t>lengkap</a:t>
            </a:r>
            <a:r>
              <a:rPr lang="en-US" sz="2200" b="1" dirty="0"/>
              <a:t> </a:t>
            </a:r>
            <a:r>
              <a:rPr lang="en-US" sz="2200" b="1" dirty="0" err="1"/>
              <a:t>tanpa</a:t>
            </a:r>
            <a:r>
              <a:rPr lang="en-US" sz="2200" b="1" dirty="0"/>
              <a:t> </a:t>
            </a:r>
            <a:r>
              <a:rPr lang="en-US" sz="2200" b="1" dirty="0" err="1"/>
              <a:t>disingkat</a:t>
            </a:r>
            <a:r>
              <a:rPr lang="en-US" sz="2200" b="1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r>
              <a:rPr lang="en-US" sz="2200" b="1" dirty="0" err="1"/>
              <a:t>Peserta</a:t>
            </a:r>
            <a:r>
              <a:rPr lang="en-US" sz="2200" b="1" dirty="0"/>
              <a:t> </a:t>
            </a:r>
            <a:r>
              <a:rPr lang="en-US" sz="2200" b="1" dirty="0" err="1"/>
              <a:t>wajib</a:t>
            </a:r>
            <a:r>
              <a:rPr lang="en-US" sz="2200" b="1" dirty="0"/>
              <a:t> </a:t>
            </a:r>
            <a:r>
              <a:rPr lang="en-US" sz="2200" b="1" dirty="0" err="1"/>
              <a:t>mengikuti</a:t>
            </a:r>
            <a:r>
              <a:rPr lang="en-US" sz="2200" b="1" dirty="0"/>
              <a:t> </a:t>
            </a:r>
            <a:r>
              <a:rPr lang="en-US" sz="2200" b="1" dirty="0" err="1"/>
              <a:t>seluruh</a:t>
            </a:r>
            <a:r>
              <a:rPr lang="en-US" sz="2200" b="1" dirty="0"/>
              <a:t> </a:t>
            </a:r>
            <a:r>
              <a:rPr lang="en-US" sz="2200" b="1" dirty="0" err="1"/>
              <a:t>jadwal</a:t>
            </a:r>
            <a:r>
              <a:rPr lang="en-US" sz="2200" b="1" dirty="0"/>
              <a:t> dan </a:t>
            </a:r>
            <a:r>
              <a:rPr lang="en-US" sz="2200" b="1" dirty="0" err="1"/>
              <a:t>aturan</a:t>
            </a:r>
            <a:r>
              <a:rPr lang="en-US" sz="2200" b="1" dirty="0"/>
              <a:t> </a:t>
            </a:r>
            <a:r>
              <a:rPr lang="en-US" sz="2200" b="1" dirty="0" err="1"/>
              <a:t>ketentuan</a:t>
            </a:r>
            <a:r>
              <a:rPr lang="en-US" sz="2200" b="1" dirty="0"/>
              <a:t> </a:t>
            </a:r>
            <a:r>
              <a:rPr lang="en-US" sz="2200" b="1" dirty="0" err="1"/>
              <a:t>kompetisi</a:t>
            </a:r>
            <a:r>
              <a:rPr lang="en-US" sz="2200" b="1" dirty="0"/>
              <a:t> </a:t>
            </a:r>
            <a:r>
              <a:rPr lang="en-US" sz="2200" b="1" dirty="0" err="1"/>
              <a:t>sesuai</a:t>
            </a:r>
            <a:r>
              <a:rPr lang="en-US" sz="2200" b="1" dirty="0"/>
              <a:t> </a:t>
            </a:r>
            <a:r>
              <a:rPr lang="en-US" sz="2200" b="1" dirty="0" err="1"/>
              <a:t>buku</a:t>
            </a:r>
            <a:r>
              <a:rPr lang="en-US" sz="2200" b="1" dirty="0"/>
              <a:t> </a:t>
            </a:r>
            <a:r>
              <a:rPr lang="en-US" sz="2200" b="1" dirty="0" err="1"/>
              <a:t>pedoman</a:t>
            </a:r>
            <a:r>
              <a:rPr lang="en-US" sz="2200" b="1" dirty="0"/>
              <a:t> dan/</a:t>
            </a:r>
            <a:r>
              <a:rPr lang="en-US" sz="2200" b="1" dirty="0" err="1"/>
              <a:t>atau</a:t>
            </a:r>
            <a:r>
              <a:rPr lang="en-US" sz="2200" b="1" dirty="0"/>
              <a:t> </a:t>
            </a:r>
            <a:r>
              <a:rPr lang="en-US" sz="2200" b="1" dirty="0" err="1"/>
              <a:t>pengumuman</a:t>
            </a:r>
            <a:r>
              <a:rPr lang="en-US" sz="2200" b="1" dirty="0"/>
              <a:t> </a:t>
            </a:r>
            <a:r>
              <a:rPr lang="en-US" sz="2200" b="1" dirty="0" err="1"/>
              <a:t>resmi</a:t>
            </a:r>
            <a:r>
              <a:rPr lang="en-US" sz="2200" b="1" dirty="0"/>
              <a:t> yang </a:t>
            </a:r>
            <a:r>
              <a:rPr lang="en-US" sz="2200" b="1" dirty="0" err="1"/>
              <a:t>diterbitkan</a:t>
            </a:r>
            <a:r>
              <a:rPr lang="en-US" sz="2200" b="1" dirty="0"/>
              <a:t> oleh </a:t>
            </a:r>
            <a:r>
              <a:rPr lang="en-US" sz="2200" b="1" dirty="0" err="1"/>
              <a:t>panitia</a:t>
            </a:r>
            <a:r>
              <a:rPr lang="en-US" sz="2200" b="1" dirty="0"/>
              <a:t> </a:t>
            </a:r>
            <a:r>
              <a:rPr lang="en-US" sz="2200" b="1" dirty="0" err="1"/>
              <a:t>penyelenggara</a:t>
            </a:r>
            <a:r>
              <a:rPr lang="en-US" sz="2200" b="1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+mj-lt"/>
              <a:buAutoNum type="arabicPeriod"/>
            </a:pPr>
            <a:endParaRPr lang="en-US" sz="22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836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PERSYARATAN UMUM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110836" y="942102"/>
            <a:ext cx="12081164" cy="53392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AutoNum type="arabicPeriod" startAt="8"/>
            </a:pPr>
            <a:r>
              <a:rPr lang="en-US" sz="2200" b="1" dirty="0" err="1"/>
              <a:t>Untuk</a:t>
            </a:r>
            <a:r>
              <a:rPr lang="en-US" sz="2200" b="1" dirty="0"/>
              <a:t> </a:t>
            </a:r>
            <a:r>
              <a:rPr lang="en-US" sz="2200" b="1" dirty="0" err="1"/>
              <a:t>kompetisi</a:t>
            </a:r>
            <a:r>
              <a:rPr lang="en-US" sz="2200" b="1" dirty="0"/>
              <a:t> </a:t>
            </a:r>
            <a:r>
              <a:rPr lang="en-US" sz="2200" b="1" dirty="0" err="1"/>
              <a:t>berbasis</a:t>
            </a:r>
            <a:r>
              <a:rPr lang="en-US" sz="2200" b="1" dirty="0"/>
              <a:t> </a:t>
            </a:r>
            <a:r>
              <a:rPr lang="en-US" sz="2200" b="1" dirty="0" err="1"/>
              <a:t>karya</a:t>
            </a:r>
            <a:r>
              <a:rPr lang="en-US" sz="2200" b="1" dirty="0"/>
              <a:t> </a:t>
            </a:r>
            <a:r>
              <a:rPr lang="en-US" sz="2200" b="1" dirty="0" err="1"/>
              <a:t>kreasi</a:t>
            </a:r>
            <a:r>
              <a:rPr lang="en-US" sz="2200" b="1" dirty="0"/>
              <a:t> </a:t>
            </a:r>
            <a:r>
              <a:rPr lang="en-US" sz="2200" b="1" dirty="0" err="1"/>
              <a:t>atau</a:t>
            </a:r>
            <a:r>
              <a:rPr lang="en-US" sz="2200" b="1" dirty="0"/>
              <a:t> </a:t>
            </a:r>
            <a:r>
              <a:rPr lang="en-US" sz="2200" b="1" dirty="0" err="1"/>
              <a:t>inovasi</a:t>
            </a:r>
            <a:r>
              <a:rPr lang="en-US" sz="2200" b="1" dirty="0"/>
              <a:t>, </a:t>
            </a:r>
            <a:r>
              <a:rPr lang="en-US" sz="2200" b="1" dirty="0" err="1"/>
              <a:t>konten</a:t>
            </a:r>
            <a:r>
              <a:rPr lang="en-US" sz="2200" b="1" dirty="0"/>
              <a:t> </a:t>
            </a:r>
            <a:r>
              <a:rPr lang="en-US" sz="2200" b="1" dirty="0" err="1"/>
              <a:t>karya</a:t>
            </a:r>
            <a:r>
              <a:rPr lang="en-US" sz="2200" b="1" dirty="0"/>
              <a:t> yang </a:t>
            </a:r>
            <a:r>
              <a:rPr lang="en-US" sz="2200" b="1" dirty="0" err="1"/>
              <a:t>diikutsertakan</a:t>
            </a:r>
            <a:r>
              <a:rPr lang="en-US" sz="2200" b="1" dirty="0"/>
              <a:t> </a:t>
            </a:r>
            <a:r>
              <a:rPr lang="en-US" sz="2200" b="1" dirty="0" err="1"/>
              <a:t>tidak</a:t>
            </a:r>
            <a:r>
              <a:rPr lang="en-US" sz="2200" b="1" dirty="0"/>
              <a:t> </a:t>
            </a:r>
            <a:r>
              <a:rPr lang="en-US" sz="2200" b="1" dirty="0" err="1"/>
              <a:t>diperkenankan</a:t>
            </a:r>
            <a:r>
              <a:rPr lang="en-US" sz="2200" b="1" dirty="0"/>
              <a:t> </a:t>
            </a:r>
            <a:r>
              <a:rPr lang="en-US" sz="2200" b="1" dirty="0" err="1"/>
              <a:t>mengandung</a:t>
            </a:r>
            <a:r>
              <a:rPr lang="en-US" sz="2200" b="1" dirty="0"/>
              <a:t> </a:t>
            </a:r>
            <a:r>
              <a:rPr lang="en-US" sz="2200" b="1" dirty="0" err="1"/>
              <a:t>unsur</a:t>
            </a:r>
            <a:r>
              <a:rPr lang="en-US" sz="2200" b="1" dirty="0"/>
              <a:t> SARA (</a:t>
            </a:r>
            <a:r>
              <a:rPr lang="en-US" sz="2200" b="1" dirty="0" err="1"/>
              <a:t>suku</a:t>
            </a:r>
            <a:r>
              <a:rPr lang="en-US" sz="2200" b="1" dirty="0"/>
              <a:t> –agama – </a:t>
            </a:r>
            <a:r>
              <a:rPr lang="en-US" sz="2200" b="1" dirty="0" err="1"/>
              <a:t>ras</a:t>
            </a:r>
            <a:r>
              <a:rPr lang="en-US" sz="2200" b="1" dirty="0"/>
              <a:t> – </a:t>
            </a:r>
            <a:r>
              <a:rPr lang="en-US" sz="2200" b="1" dirty="0" err="1"/>
              <a:t>antar</a:t>
            </a:r>
            <a:r>
              <a:rPr lang="en-US" sz="2200" b="1" dirty="0"/>
              <a:t> </a:t>
            </a:r>
            <a:r>
              <a:rPr lang="en-US" sz="2200" b="1" dirty="0" err="1"/>
              <a:t>golongan</a:t>
            </a:r>
            <a:r>
              <a:rPr lang="en-US" sz="2200" b="1" dirty="0"/>
              <a:t>), </a:t>
            </a:r>
            <a:r>
              <a:rPr lang="en-US" sz="2200" b="1" dirty="0" err="1"/>
              <a:t>radikalisme</a:t>
            </a:r>
            <a:r>
              <a:rPr lang="en-US" sz="2200" b="1" dirty="0"/>
              <a:t>, </a:t>
            </a:r>
            <a:r>
              <a:rPr lang="en-US" sz="2200" b="1" dirty="0" err="1"/>
              <a:t>asusila</a:t>
            </a:r>
            <a:r>
              <a:rPr lang="en-US" sz="2200" b="1" dirty="0"/>
              <a:t>, dan </a:t>
            </a:r>
            <a:r>
              <a:rPr lang="en-US" sz="2200" b="1" dirty="0" err="1"/>
              <a:t>plagiarisme</a:t>
            </a:r>
            <a:r>
              <a:rPr lang="en-US" sz="2200" b="1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AutoNum type="arabicPeriod" startAt="8"/>
            </a:pPr>
            <a:r>
              <a:rPr lang="en-US" sz="2200" b="1" dirty="0" err="1"/>
              <a:t>Konten</a:t>
            </a:r>
            <a:r>
              <a:rPr lang="en-US" sz="2200" b="1" dirty="0"/>
              <a:t> </a:t>
            </a:r>
            <a:r>
              <a:rPr lang="en-US" sz="2200" b="1" dirty="0" err="1"/>
              <a:t>karya</a:t>
            </a:r>
            <a:r>
              <a:rPr lang="en-US" sz="2200" b="1" dirty="0"/>
              <a:t> yang </a:t>
            </a:r>
            <a:r>
              <a:rPr lang="en-US" sz="2200" b="1" dirty="0" err="1"/>
              <a:t>pernah</a:t>
            </a:r>
            <a:r>
              <a:rPr lang="en-US" sz="2200" b="1" dirty="0"/>
              <a:t> </a:t>
            </a:r>
            <a:r>
              <a:rPr lang="en-US" sz="2200" b="1" dirty="0" err="1"/>
              <a:t>memenangkan</a:t>
            </a:r>
            <a:r>
              <a:rPr lang="en-US" sz="2200" b="1" dirty="0"/>
              <a:t> </a:t>
            </a:r>
            <a:r>
              <a:rPr lang="en-US" sz="2200" b="1" dirty="0" err="1"/>
              <a:t>kejuaraan</a:t>
            </a:r>
            <a:r>
              <a:rPr lang="en-US" sz="2200" b="1" dirty="0"/>
              <a:t> pada </a:t>
            </a:r>
            <a:r>
              <a:rPr lang="en-US" sz="2200" b="1" dirty="0" err="1"/>
              <a:t>kompetisi</a:t>
            </a:r>
            <a:r>
              <a:rPr lang="en-US" sz="2200" b="1" dirty="0"/>
              <a:t> </a:t>
            </a:r>
            <a:r>
              <a:rPr lang="en-US" sz="2200" b="1" dirty="0" err="1"/>
              <a:t>tingkat</a:t>
            </a:r>
            <a:r>
              <a:rPr lang="en-US" sz="2200" b="1" dirty="0"/>
              <a:t> </a:t>
            </a:r>
            <a:r>
              <a:rPr lang="en-US" sz="2200" b="1" dirty="0" err="1"/>
              <a:t>nasional</a:t>
            </a:r>
            <a:r>
              <a:rPr lang="en-US" sz="2200" b="1" dirty="0"/>
              <a:t> </a:t>
            </a:r>
            <a:r>
              <a:rPr lang="en-US" sz="2200" b="1" dirty="0" err="1"/>
              <a:t>dapat</a:t>
            </a:r>
            <a:r>
              <a:rPr lang="en-US" sz="2200" b="1" dirty="0"/>
              <a:t> </a:t>
            </a:r>
            <a:r>
              <a:rPr lang="en-US" sz="2200" b="1" dirty="0" err="1"/>
              <a:t>diikutsertakan</a:t>
            </a:r>
            <a:r>
              <a:rPr lang="en-US" sz="2200" b="1" dirty="0"/>
              <a:t> </a:t>
            </a:r>
            <a:r>
              <a:rPr lang="en-US" sz="2200" b="1" dirty="0" err="1"/>
              <a:t>dalam</a:t>
            </a:r>
            <a:r>
              <a:rPr lang="en-US" sz="2200" b="1" dirty="0"/>
              <a:t> GEMASTIK </a:t>
            </a:r>
            <a:r>
              <a:rPr lang="en-US" sz="2200" b="1" dirty="0" err="1"/>
              <a:t>apabila</a:t>
            </a:r>
            <a:r>
              <a:rPr lang="en-US" sz="2200" b="1" dirty="0"/>
              <a:t> </a:t>
            </a:r>
            <a:r>
              <a:rPr lang="en-US" sz="2200" b="1" dirty="0" err="1"/>
              <a:t>terdapat</a:t>
            </a:r>
            <a:r>
              <a:rPr lang="en-US" sz="2200" b="1" dirty="0"/>
              <a:t> </a:t>
            </a:r>
            <a:r>
              <a:rPr lang="en-US" sz="2200" b="1" dirty="0" err="1"/>
              <a:t>pengembangan</a:t>
            </a:r>
            <a:r>
              <a:rPr lang="en-US" sz="2200" b="1" dirty="0"/>
              <a:t> minimal 50% (</a:t>
            </a:r>
            <a:r>
              <a:rPr lang="en-US" sz="2200" b="1" dirty="0" err="1"/>
              <a:t>wajib</a:t>
            </a:r>
            <a:r>
              <a:rPr lang="en-US" sz="2200" b="1" dirty="0"/>
              <a:t> </a:t>
            </a:r>
            <a:r>
              <a:rPr lang="en-US" sz="2200" b="1" dirty="0" err="1"/>
              <a:t>melampirkan</a:t>
            </a:r>
            <a:r>
              <a:rPr lang="en-US" sz="2200" b="1" dirty="0"/>
              <a:t> Surat </a:t>
            </a:r>
            <a:r>
              <a:rPr lang="en-US" sz="2200" b="1" dirty="0" err="1"/>
              <a:t>Pernyataan</a:t>
            </a:r>
            <a:r>
              <a:rPr lang="en-US" sz="2200" b="1" dirty="0"/>
              <a:t> yang </a:t>
            </a:r>
            <a:r>
              <a:rPr lang="en-US" sz="2200" b="1" dirty="0" err="1"/>
              <a:t>memuat</a:t>
            </a:r>
            <a:r>
              <a:rPr lang="en-US" sz="2200" b="1" dirty="0"/>
              <a:t> </a:t>
            </a:r>
            <a:r>
              <a:rPr lang="en-US" sz="2200" b="1" dirty="0" err="1"/>
              <a:t>penjelasan</a:t>
            </a:r>
            <a:r>
              <a:rPr lang="en-US" sz="2200" b="1" dirty="0"/>
              <a:t> </a:t>
            </a:r>
            <a:r>
              <a:rPr lang="en-US" sz="2200" b="1" dirty="0" err="1"/>
              <a:t>perbedaan</a:t>
            </a:r>
            <a:r>
              <a:rPr lang="en-US" sz="2200" b="1" dirty="0"/>
              <a:t> </a:t>
            </a:r>
            <a:r>
              <a:rPr lang="en-US" sz="2200" b="1" dirty="0" err="1"/>
              <a:t>antara</a:t>
            </a:r>
            <a:r>
              <a:rPr lang="en-US" sz="2200" b="1" dirty="0"/>
              <a:t> </a:t>
            </a:r>
            <a:r>
              <a:rPr lang="en-US" sz="2200" b="1" dirty="0" err="1"/>
              <a:t>keduanya</a:t>
            </a:r>
            <a:r>
              <a:rPr lang="en-US" sz="2200" b="1" dirty="0"/>
              <a:t>, yang </a:t>
            </a:r>
            <a:r>
              <a:rPr lang="en-US" sz="2200" b="1" dirty="0" err="1"/>
              <a:t>bila</a:t>
            </a:r>
            <a:r>
              <a:rPr lang="en-US" sz="2200" b="1" dirty="0"/>
              <a:t> </a:t>
            </a:r>
            <a:r>
              <a:rPr lang="en-US" sz="2200" b="1" dirty="0" err="1"/>
              <a:t>dikuantifikasikan</a:t>
            </a:r>
            <a:r>
              <a:rPr lang="en-US" sz="2200" b="1" dirty="0"/>
              <a:t> </a:t>
            </a:r>
            <a:r>
              <a:rPr lang="en-US" sz="2200" b="1" dirty="0" err="1"/>
              <a:t>lebih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50%).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AutoNum type="arabicPeriod" startAt="8"/>
            </a:pPr>
            <a:r>
              <a:rPr lang="en-US" sz="2200" b="1" dirty="0" err="1"/>
              <a:t>Untuk</a:t>
            </a:r>
            <a:r>
              <a:rPr lang="en-US" sz="2200" b="1" dirty="0"/>
              <a:t> </a:t>
            </a:r>
            <a:r>
              <a:rPr lang="en-US" sz="2200" b="1" dirty="0" err="1"/>
              <a:t>kompetisi</a:t>
            </a:r>
            <a:r>
              <a:rPr lang="en-US" sz="2200" b="1" dirty="0"/>
              <a:t> divisi III </a:t>
            </a:r>
            <a:r>
              <a:rPr lang="en-US" sz="2200" b="1" dirty="0" err="1"/>
              <a:t>s.d.</a:t>
            </a:r>
            <a:r>
              <a:rPr lang="en-US" sz="2200" b="1" dirty="0"/>
              <a:t> X, </a:t>
            </a:r>
            <a:r>
              <a:rPr lang="en-US" sz="2200" b="1" dirty="0" err="1">
                <a:solidFill>
                  <a:srgbClr val="7030A0"/>
                </a:solidFill>
              </a:rPr>
              <a:t>finalis</a:t>
            </a:r>
            <a:r>
              <a:rPr lang="en-US" sz="2200" b="1" dirty="0"/>
              <a:t> </a:t>
            </a:r>
            <a:r>
              <a:rPr lang="en-US" sz="2200" b="1" dirty="0" err="1"/>
              <a:t>wajib</a:t>
            </a:r>
            <a:r>
              <a:rPr lang="en-US" sz="2200" b="1" dirty="0"/>
              <a:t> </a:t>
            </a:r>
            <a:r>
              <a:rPr lang="en-US" sz="2200" b="1" dirty="0" err="1"/>
              <a:t>mengunggah</a:t>
            </a:r>
            <a:r>
              <a:rPr lang="en-US" sz="2200" b="1" dirty="0"/>
              <a:t> </a:t>
            </a:r>
            <a:r>
              <a:rPr lang="en-US" sz="2200" b="1" dirty="0" err="1"/>
              <a:t>laporan</a:t>
            </a:r>
            <a:r>
              <a:rPr lang="en-US" sz="2200" b="1" dirty="0"/>
              <a:t> </a:t>
            </a:r>
            <a:r>
              <a:rPr lang="en-US" sz="2200" b="1" dirty="0" err="1"/>
              <a:t>akhir</a:t>
            </a:r>
            <a:r>
              <a:rPr lang="en-US" sz="2200" b="1" dirty="0"/>
              <a:t> dan </a:t>
            </a:r>
            <a:r>
              <a:rPr lang="en-US" sz="2200" b="1" dirty="0" err="1"/>
              <a:t>makalah</a:t>
            </a:r>
            <a:r>
              <a:rPr lang="en-US" sz="2200" b="1" dirty="0"/>
              <a:t> 4-5 </a:t>
            </a:r>
            <a:r>
              <a:rPr lang="en-US" sz="2200" b="1" dirty="0" err="1"/>
              <a:t>halaman</a:t>
            </a:r>
            <a:r>
              <a:rPr lang="en-US" sz="2200" b="1" dirty="0"/>
              <a:t> </a:t>
            </a:r>
            <a:r>
              <a:rPr lang="en-US" sz="2200" b="1" dirty="0" err="1"/>
              <a:t>menggunakan</a:t>
            </a:r>
            <a:r>
              <a:rPr lang="en-US" sz="2200" b="1" dirty="0"/>
              <a:t> template IEEE yang </a:t>
            </a:r>
            <a:r>
              <a:rPr lang="en-US" sz="2200" b="1" dirty="0" err="1"/>
              <a:t>dapat</a:t>
            </a:r>
            <a:r>
              <a:rPr lang="en-US" sz="2200" b="1" dirty="0"/>
              <a:t> </a:t>
            </a:r>
            <a:r>
              <a:rPr lang="en-US" sz="2200" b="1" dirty="0" err="1"/>
              <a:t>diunduh</a:t>
            </a:r>
            <a:r>
              <a:rPr lang="en-US" sz="2200" b="1" dirty="0"/>
              <a:t> di </a:t>
            </a:r>
            <a:r>
              <a:rPr lang="en-US" sz="2200" b="1" dirty="0" err="1"/>
              <a:t>tautan</a:t>
            </a:r>
            <a:r>
              <a:rPr lang="en-US" sz="2200" b="1" dirty="0"/>
              <a:t> </a:t>
            </a:r>
            <a:r>
              <a:rPr lang="en-US" sz="2200" b="1" dirty="0">
                <a:hlinkClick r:id="rId3"/>
              </a:rPr>
              <a:t>https://gemastik.kemdikbud.go.id/unduhan</a:t>
            </a:r>
            <a:r>
              <a:rPr lang="en-US" sz="2200" b="1" dirty="0"/>
              <a:t> dan </a:t>
            </a:r>
            <a:r>
              <a:rPr lang="en-US" sz="2200" b="1" dirty="0" err="1"/>
              <a:t>dilengkapi</a:t>
            </a:r>
            <a:r>
              <a:rPr lang="en-US" sz="2200" b="1" dirty="0"/>
              <a:t> </a:t>
            </a:r>
            <a:r>
              <a:rPr lang="en-US" sz="2200" b="1" dirty="0" err="1"/>
              <a:t>hasil</a:t>
            </a:r>
            <a:r>
              <a:rPr lang="en-US" sz="2200" b="1" dirty="0"/>
              <a:t> uji </a:t>
            </a:r>
            <a:r>
              <a:rPr lang="en-US" sz="2200" b="1" dirty="0" err="1"/>
              <a:t>periksa</a:t>
            </a:r>
            <a:r>
              <a:rPr lang="en-US" sz="2200" b="1" dirty="0"/>
              <a:t> </a:t>
            </a:r>
            <a:r>
              <a:rPr lang="en-US" sz="2200" b="1" dirty="0" err="1"/>
              <a:t>similaritas</a:t>
            </a:r>
            <a:r>
              <a:rPr lang="en-US" sz="2200" b="1" dirty="0"/>
              <a:t> (Turnitin, </a:t>
            </a:r>
            <a:r>
              <a:rPr lang="en-US" sz="2200" b="1" dirty="0" err="1"/>
              <a:t>iThenticate</a:t>
            </a:r>
            <a:r>
              <a:rPr lang="en-US" sz="2200" b="1" dirty="0"/>
              <a:t>, </a:t>
            </a:r>
            <a:r>
              <a:rPr lang="en-US" sz="2200" b="1" dirty="0" err="1"/>
              <a:t>lainnya</a:t>
            </a:r>
            <a:r>
              <a:rPr lang="en-US" sz="2200" b="1" dirty="0"/>
              <a:t>), </a:t>
            </a:r>
            <a:r>
              <a:rPr lang="en-US" sz="2200" b="1" dirty="0" err="1"/>
              <a:t>maksimal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indeks</a:t>
            </a:r>
            <a:r>
              <a:rPr lang="en-US" sz="2200" b="1" dirty="0"/>
              <a:t> </a:t>
            </a:r>
            <a:r>
              <a:rPr lang="en-US" sz="2200" b="1" dirty="0" err="1"/>
              <a:t>similaritas</a:t>
            </a:r>
            <a:r>
              <a:rPr lang="en-US" sz="2200" b="1" dirty="0"/>
              <a:t> 25%.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AutoNum type="arabicPeriod" startAt="8"/>
            </a:pPr>
            <a:r>
              <a:rPr lang="en-US" sz="2200" b="1" dirty="0" err="1"/>
              <a:t>Untuk</a:t>
            </a:r>
            <a:r>
              <a:rPr lang="en-US" sz="2200" b="1" dirty="0"/>
              <a:t> </a:t>
            </a:r>
            <a:r>
              <a:rPr lang="en-US" sz="2200" b="1" dirty="0" err="1"/>
              <a:t>babak</a:t>
            </a:r>
            <a:r>
              <a:rPr lang="en-US" sz="2200" b="1" dirty="0"/>
              <a:t> final </a:t>
            </a:r>
            <a:r>
              <a:rPr lang="en-US" sz="2200" b="1" dirty="0" err="1"/>
              <a:t>kompetisi</a:t>
            </a:r>
            <a:r>
              <a:rPr lang="en-US" sz="2200" b="1" dirty="0"/>
              <a:t> IV </a:t>
            </a:r>
            <a:r>
              <a:rPr lang="en-US" sz="2200" b="1" dirty="0" err="1"/>
              <a:t>s.d.</a:t>
            </a:r>
            <a:r>
              <a:rPr lang="en-US" sz="2200" b="1" dirty="0"/>
              <a:t> XI </a:t>
            </a:r>
            <a:r>
              <a:rPr lang="en-US" sz="2200" b="1" dirty="0" err="1"/>
              <a:t>karya</a:t>
            </a:r>
            <a:r>
              <a:rPr lang="en-US" sz="2200" b="1" dirty="0"/>
              <a:t> </a:t>
            </a:r>
            <a:r>
              <a:rPr lang="en-US" sz="2200" b="1" dirty="0" err="1"/>
              <a:t>finalis</a:t>
            </a:r>
            <a:r>
              <a:rPr lang="en-US" sz="2200" b="1" dirty="0"/>
              <a:t> </a:t>
            </a:r>
            <a:r>
              <a:rPr lang="en-US" sz="2200" b="1" dirty="0" err="1"/>
              <a:t>telah</a:t>
            </a:r>
            <a:r>
              <a:rPr lang="en-US" sz="2200" b="1" dirty="0"/>
              <a:t> </a:t>
            </a:r>
            <a:r>
              <a:rPr lang="en-US" sz="2200" b="1" dirty="0" err="1"/>
              <a:t>didaftarkan</a:t>
            </a:r>
            <a:r>
              <a:rPr lang="en-US" sz="2200" b="1" dirty="0"/>
              <a:t> </a:t>
            </a:r>
            <a:r>
              <a:rPr lang="en-US" sz="2200" b="1" dirty="0" err="1"/>
              <a:t>Hak</a:t>
            </a:r>
            <a:r>
              <a:rPr lang="en-US" sz="2200" b="1" dirty="0"/>
              <a:t> </a:t>
            </a:r>
            <a:r>
              <a:rPr lang="en-US" sz="2200" b="1" dirty="0" err="1"/>
              <a:t>Cipta</a:t>
            </a:r>
            <a:r>
              <a:rPr lang="en-US" sz="2200" b="1" dirty="0"/>
              <a:t> (HKI).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AutoNum type="arabicPeriod" startAt="8"/>
            </a:pPr>
            <a:r>
              <a:rPr lang="en-US" sz="2200" b="1" dirty="0" err="1"/>
              <a:t>Seluruh</a:t>
            </a:r>
            <a:r>
              <a:rPr lang="en-US" sz="2200" b="1" dirty="0"/>
              <a:t> </a:t>
            </a:r>
            <a:r>
              <a:rPr lang="en-US" sz="2200" b="1" dirty="0" err="1"/>
              <a:t>tim</a:t>
            </a:r>
            <a:r>
              <a:rPr lang="en-US" sz="2200" b="1" dirty="0"/>
              <a:t> </a:t>
            </a:r>
            <a:r>
              <a:rPr lang="en-US" sz="2200" b="1" dirty="0" err="1"/>
              <a:t>finalis</a:t>
            </a:r>
            <a:r>
              <a:rPr lang="en-US" sz="2200" b="1" dirty="0"/>
              <a:t> </a:t>
            </a:r>
            <a:r>
              <a:rPr lang="en-US" sz="2200" b="1" dirty="0" err="1"/>
              <a:t>diwajibkan</a:t>
            </a:r>
            <a:r>
              <a:rPr lang="en-US" sz="2200" b="1" dirty="0"/>
              <a:t> </a:t>
            </a:r>
            <a:r>
              <a:rPr lang="en-US" sz="2200" b="1" dirty="0" err="1"/>
              <a:t>mengumpulkan</a:t>
            </a:r>
            <a:r>
              <a:rPr lang="en-US" sz="2200" b="1" dirty="0"/>
              <a:t> video </a:t>
            </a:r>
            <a:r>
              <a:rPr lang="en-US" sz="2200" b="1" dirty="0" err="1"/>
              <a:t>profil</a:t>
            </a:r>
            <a:r>
              <a:rPr lang="en-US" sz="2200" b="1" dirty="0"/>
              <a:t> 60 </a:t>
            </a:r>
            <a:r>
              <a:rPr lang="en-US" sz="2200" b="1" dirty="0" err="1"/>
              <a:t>detik</a:t>
            </a:r>
            <a:r>
              <a:rPr lang="en-US" sz="2200" b="1" dirty="0"/>
              <a:t> (</a:t>
            </a:r>
            <a:r>
              <a:rPr lang="en-US" sz="2200" b="1" dirty="0" err="1"/>
              <a:t>profil</a:t>
            </a:r>
            <a:r>
              <a:rPr lang="en-US" sz="2200" b="1" dirty="0"/>
              <a:t> </a:t>
            </a:r>
            <a:r>
              <a:rPr lang="en-US" sz="2200" b="1" dirty="0" err="1"/>
              <a:t>tim</a:t>
            </a:r>
            <a:r>
              <a:rPr lang="en-US" sz="2200" b="1" dirty="0"/>
              <a:t> </a:t>
            </a:r>
            <a:r>
              <a:rPr lang="en-US" sz="2200" b="1" dirty="0" err="1"/>
              <a:t>untuk</a:t>
            </a:r>
            <a:r>
              <a:rPr lang="en-US" sz="2200" b="1" dirty="0"/>
              <a:t> </a:t>
            </a:r>
            <a:r>
              <a:rPr lang="en-US" sz="2200" b="1" dirty="0" err="1"/>
              <a:t>kompetisi</a:t>
            </a:r>
            <a:r>
              <a:rPr lang="en-US" sz="2200" b="1" dirty="0"/>
              <a:t> I-III, </a:t>
            </a:r>
            <a:r>
              <a:rPr lang="en-US" sz="2200" b="1" dirty="0" err="1"/>
              <a:t>profil</a:t>
            </a:r>
            <a:r>
              <a:rPr lang="en-US" sz="2200" b="1" dirty="0"/>
              <a:t> </a:t>
            </a:r>
            <a:r>
              <a:rPr lang="en-US" sz="2200" b="1" dirty="0" err="1"/>
              <a:t>karya</a:t>
            </a:r>
            <a:r>
              <a:rPr lang="en-US" sz="2200" b="1" dirty="0"/>
              <a:t> </a:t>
            </a:r>
            <a:r>
              <a:rPr lang="en-US" sz="2200" b="1" dirty="0" err="1"/>
              <a:t>untuk</a:t>
            </a:r>
            <a:r>
              <a:rPr lang="en-US" sz="2200" b="1" dirty="0"/>
              <a:t> </a:t>
            </a:r>
            <a:r>
              <a:rPr lang="en-US" sz="2200" b="1" dirty="0" err="1"/>
              <a:t>kompetisi</a:t>
            </a:r>
            <a:r>
              <a:rPr lang="en-US" sz="2200" b="1" dirty="0"/>
              <a:t> IV-XI) </a:t>
            </a:r>
            <a:r>
              <a:rPr lang="en-US" sz="2200" b="1" dirty="0" err="1"/>
              <a:t>dengan</a:t>
            </a:r>
            <a:r>
              <a:rPr lang="en-US" sz="2200" b="1" dirty="0"/>
              <a:t> format link YouTube yang </a:t>
            </a:r>
            <a:r>
              <a:rPr lang="en-US" sz="2200" b="1" dirty="0" err="1"/>
              <a:t>akan</a:t>
            </a:r>
            <a:r>
              <a:rPr lang="en-US" sz="2200" b="1" dirty="0"/>
              <a:t> </a:t>
            </a:r>
            <a:r>
              <a:rPr lang="en-US" sz="2200" b="1" dirty="0" err="1"/>
              <a:t>ditayangkan</a:t>
            </a:r>
            <a:r>
              <a:rPr lang="en-US" sz="2200" b="1" dirty="0"/>
              <a:t> pada </a:t>
            </a:r>
            <a:r>
              <a:rPr lang="en-US" sz="2200" b="1" dirty="0" err="1"/>
              <a:t>saat</a:t>
            </a:r>
            <a:r>
              <a:rPr lang="en-US" sz="2200" b="1" dirty="0"/>
              <a:t> </a:t>
            </a:r>
            <a:r>
              <a:rPr lang="en-US" sz="2200" b="1" dirty="0" err="1"/>
              <a:t>pengumuman</a:t>
            </a:r>
            <a:r>
              <a:rPr lang="en-US" sz="2200" b="1" dirty="0"/>
              <a:t> </a:t>
            </a:r>
            <a:r>
              <a:rPr lang="en-US" sz="2200" b="1" dirty="0" err="1"/>
              <a:t>apabila</a:t>
            </a:r>
            <a:r>
              <a:rPr lang="en-US" sz="2200" b="1" dirty="0"/>
              <a:t> </a:t>
            </a:r>
            <a:r>
              <a:rPr lang="en-US" sz="2200" b="1" dirty="0" err="1"/>
              <a:t>tim</a:t>
            </a:r>
            <a:r>
              <a:rPr lang="en-US" sz="2200" b="1" dirty="0"/>
              <a:t> </a:t>
            </a:r>
            <a:r>
              <a:rPr lang="en-US" sz="2200" b="1" dirty="0" err="1"/>
              <a:t>mendapatkan</a:t>
            </a:r>
            <a:r>
              <a:rPr lang="en-US" sz="2200" b="1" dirty="0"/>
              <a:t> </a:t>
            </a:r>
            <a:r>
              <a:rPr lang="en-US" sz="2200" b="1" dirty="0" err="1"/>
              <a:t>medali</a:t>
            </a:r>
            <a:r>
              <a:rPr lang="en-US" sz="2200" b="1" dirty="0"/>
              <a:t> </a:t>
            </a:r>
            <a:r>
              <a:rPr lang="en-US" sz="2200" b="1" dirty="0" err="1"/>
              <a:t>emas</a:t>
            </a:r>
            <a:r>
              <a:rPr lang="en-US" sz="2200" b="1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AutoNum type="arabicPeriod" startAt="8"/>
            </a:pPr>
            <a:r>
              <a:rPr lang="en-US" sz="2200" b="1" dirty="0"/>
              <a:t>Babak final </a:t>
            </a:r>
            <a:r>
              <a:rPr lang="en-US" sz="2200" b="1" dirty="0" err="1"/>
              <a:t>dilaksanakan</a:t>
            </a:r>
            <a:r>
              <a:rPr lang="en-US" sz="2200" b="1" dirty="0"/>
              <a:t> </a:t>
            </a:r>
            <a:r>
              <a:rPr lang="en-US" sz="2200" b="1" dirty="0" err="1"/>
              <a:t>secara</a:t>
            </a:r>
            <a:r>
              <a:rPr lang="en-US" sz="2200" b="1" dirty="0"/>
              <a:t> luring di Universitas Negeri Semarang.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778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+mn-lt"/>
              </a:rPr>
              <a:t>Pendaftaran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Kepesertaan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Perguruan</a:t>
            </a:r>
            <a:r>
              <a:rPr lang="en-US" sz="3600" b="1" dirty="0">
                <a:latin typeface="+mn-lt"/>
              </a:rPr>
              <a:t> Tinggi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332508" y="1094509"/>
            <a:ext cx="11513127" cy="51867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Tinggi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mengikutsertakan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mahasiswa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kegiatanGEMASTIK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XVII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terlebih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dahulu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mendaftarkan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kepesertaan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daring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melalui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aplikasi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>
                <a:solidFill>
                  <a:srgbClr val="0B5AB2"/>
                </a:solidFill>
                <a:effectLst/>
                <a:latin typeface="Helvetica" pitchFamily="2" charset="0"/>
                <a:hlinkClick r:id="rId3"/>
              </a:rPr>
              <a:t>https://daftar-bpti.kemdikbud.go.id</a:t>
            </a:r>
            <a:r>
              <a:rPr lang="en-ID" sz="2400" dirty="0">
                <a:solidFill>
                  <a:srgbClr val="0B5AB2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mendapatkan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Tinggi oleh operator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tinggi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Surat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pengajuan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operator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ditandatangani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oleh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Pimpinan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Bidang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Kemahasiswaan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diunggah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aplikasi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tersebut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di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atas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(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bagi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belum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memiliki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operator);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Setelah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memiliki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aplikasi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Tinggi juga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wajib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melakukan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Aktivasi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>
                <a:solidFill>
                  <a:srgbClr val="0B4CB4"/>
                </a:solidFill>
                <a:effectLst/>
                <a:latin typeface="Helvetica" pitchFamily="2" charset="0"/>
                <a:hlinkClick r:id="rId4"/>
              </a:rPr>
              <a:t>https://gemastik.kemdikbud.go.id/login</a:t>
            </a:r>
            <a:r>
              <a:rPr lang="en-ID" sz="2400" dirty="0">
                <a:solidFill>
                  <a:srgbClr val="0B4CB4"/>
                </a:solidFill>
                <a:effectLst/>
                <a:latin typeface="Helvetica" pitchFamily="2" charset="0"/>
              </a:rPr>
              <a:t>  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(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minimal 1 Tim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telah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difinalisasi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);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103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+mn-lt"/>
              </a:rPr>
              <a:t>Pendaftaran</a:t>
            </a:r>
            <a:r>
              <a:rPr lang="en-US" sz="3600" b="1" dirty="0">
                <a:latin typeface="+mn-lt"/>
              </a:rPr>
              <a:t> Tim </a:t>
            </a:r>
            <a:r>
              <a:rPr lang="en-US" sz="3600" b="1" dirty="0" err="1">
                <a:latin typeface="+mn-lt"/>
              </a:rPr>
              <a:t>Peserta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Lomba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96985" y="1094509"/>
            <a:ext cx="12025745" cy="51867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Tim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secara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daring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melalui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aplikasi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>
                <a:solidFill>
                  <a:srgbClr val="0B4CB4"/>
                </a:solidFill>
                <a:effectLst/>
                <a:latin typeface="Helvetica" pitchFamily="2" charset="0"/>
                <a:hlinkClick r:id="rId3"/>
              </a:rPr>
              <a:t>https://daftar-bpti.kemdikbud.go.id</a:t>
            </a:r>
            <a:r>
              <a:rPr lang="en-ID" sz="1700" b="1" dirty="0">
                <a:solidFill>
                  <a:srgbClr val="0B4CB4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>
                <a:solidFill>
                  <a:srgbClr val="0B5AB2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setelah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kepesertaan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diselesaikan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Tim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diwajibkan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setiap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seluruh</a:t>
            </a:r>
            <a:r>
              <a:rPr lang="en-ID" sz="17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cabang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Setelah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Tim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diselesaikan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oleh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aplikasi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dan status Tim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telah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difinalisasi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selanjutnya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wajib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melakukan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sinkronisasi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penarikan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data Tim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>
                <a:solidFill>
                  <a:srgbClr val="0B4CB4"/>
                </a:solidFill>
                <a:effectLst/>
                <a:latin typeface="Helvetica" pitchFamily="2" charset="0"/>
                <a:hlinkClick r:id="rId4"/>
              </a:rPr>
              <a:t>https://gemastik.kemdikbud.go.id</a:t>
            </a:r>
            <a:r>
              <a:rPr lang="en-ID" sz="1700" b="1" dirty="0">
                <a:solidFill>
                  <a:srgbClr val="0B4CB4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melalui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Tinggi;</a:t>
            </a:r>
            <a:endParaRPr lang="en-ID" sz="1700" b="1" dirty="0">
              <a:solidFill>
                <a:srgbClr val="0B4CB4"/>
              </a:solidFill>
              <a:latin typeface="Helvetica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bisa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didapatkan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melalui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setelah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melakukan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sinkronisasi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data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seperti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disebutkan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di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atas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wajib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mengunggah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surat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pengantar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tinggi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atau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surat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delegasi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ditandatangani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Pimpinan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Bidang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Kemahasiswaan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17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format PDF;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wajib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mengunggah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berita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acara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melalui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akun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Tim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menyatakan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bahwa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telah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dilaksanakannya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seleksi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dan/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atau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pembinaan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terhadap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Tim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berkompetisi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XVII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format PDF;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wajib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mengunggah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Kartu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Tanda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Mahasiswa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dan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Pasfoto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belum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memiliki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Kartu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Tanda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Mahasiswa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bisa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digantikan</a:t>
            </a:r>
            <a:r>
              <a:rPr lang="en-ID" sz="17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unggah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surat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keterangan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mahasiswa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aktif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asal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Setiap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diikutsertakan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mengacu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Persyaratan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Umum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nomor</a:t>
            </a:r>
            <a:r>
              <a:rPr lang="en-ID" sz="1700" b="1" dirty="0">
                <a:solidFill>
                  <a:srgbClr val="000000"/>
                </a:solidFill>
                <a:effectLst/>
                <a:latin typeface="Helvetica" pitchFamily="2" charset="0"/>
              </a:rPr>
              <a:t> 8 dan 9;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 dirty="0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156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+mn-lt"/>
              </a:rPr>
              <a:t>Pendaftaran</a:t>
            </a:r>
            <a:r>
              <a:rPr lang="en-US" sz="3600" b="1" dirty="0">
                <a:latin typeface="+mn-lt"/>
              </a:rPr>
              <a:t> Tim </a:t>
            </a:r>
            <a:r>
              <a:rPr lang="en-US" sz="3600" b="1" dirty="0" err="1">
                <a:latin typeface="+mn-lt"/>
              </a:rPr>
              <a:t>Finalis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304800" y="1094509"/>
            <a:ext cx="11540836" cy="52795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ulang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Babak Final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dilakukan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secara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daring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melalui</a:t>
            </a:r>
            <a:r>
              <a:rPr lang="en-ID" sz="24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>
                <a:solidFill>
                  <a:srgbClr val="0B4CB4"/>
                </a:solidFill>
                <a:effectLst/>
                <a:latin typeface="Helvetica" pitchFamily="2" charset="0"/>
                <a:hlinkClick r:id="rId3"/>
              </a:rPr>
              <a:t>https://gemastik.kemdikbud.go.id</a:t>
            </a:r>
            <a:r>
              <a:rPr lang="en-ID" sz="2400" b="1" dirty="0">
                <a:solidFill>
                  <a:srgbClr val="0B4CB4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setelah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pengumuman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hasil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Babak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Penyisihan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ulang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dilakukan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oleh masing-masing Tim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semua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GEMASTIK XVII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melakukan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konfirmasi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i="1" dirty="0">
                <a:solidFill>
                  <a:srgbClr val="000000"/>
                </a:solidFill>
                <a:effectLst/>
                <a:latin typeface="Helvetica" pitchFamily="2" charset="0"/>
              </a:rPr>
              <a:t>checklist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kesediaan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mengikuti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secara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luring dan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mengunggah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berkas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sesuai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ketentuan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masing-masing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Persyaratan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IV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s.d.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XI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mengacu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Persyaratan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Umum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nomor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10 dan 11.</a:t>
            </a:r>
          </a:p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endParaRPr lang="en-ID" sz="24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ID" sz="3200" b="1" dirty="0">
              <a:solidFill>
                <a:srgbClr val="0B4CB4"/>
              </a:solidFill>
              <a:latin typeface="Helvetica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023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094509" y="284214"/>
            <a:ext cx="11097491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err="1">
                <a:latin typeface="+mn-lt"/>
              </a:rPr>
              <a:t>GemasTIK</a:t>
            </a:r>
            <a:r>
              <a:rPr lang="en-US" sz="3600" b="1" i="1" dirty="0">
                <a:latin typeface="+mn-lt"/>
              </a:rPr>
              <a:t> Award </a:t>
            </a:r>
            <a:r>
              <a:rPr lang="en-US" sz="3600" b="1" dirty="0">
                <a:latin typeface="+mn-lt"/>
              </a:rPr>
              <a:t>(</a:t>
            </a:r>
            <a:r>
              <a:rPr lang="en-US" sz="3600" b="1" dirty="0" err="1">
                <a:latin typeface="+mn-lt"/>
              </a:rPr>
              <a:t>Kejuaraan</a:t>
            </a:r>
            <a:r>
              <a:rPr lang="en-US" sz="3600" b="1" dirty="0">
                <a:latin typeface="+mn-lt"/>
              </a:rPr>
              <a:t> &amp; </a:t>
            </a:r>
            <a:r>
              <a:rPr lang="en-US" sz="3600" b="1" dirty="0" err="1">
                <a:latin typeface="+mn-lt"/>
              </a:rPr>
              <a:t>Penghargaan</a:t>
            </a:r>
            <a:r>
              <a:rPr lang="en-US" sz="3600" b="1" dirty="0">
                <a:latin typeface="+mn-lt"/>
              </a:rPr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18</a:t>
            </a:fld>
            <a:endParaRPr lang="en-ID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AC2A61-D534-A80C-7874-BCFCC436A9B4}"/>
              </a:ext>
            </a:extLst>
          </p:cNvPr>
          <p:cNvSpPr txBox="1">
            <a:spLocks/>
          </p:cNvSpPr>
          <p:nvPr/>
        </p:nvSpPr>
        <p:spPr>
          <a:xfrm>
            <a:off x="3365969" y="2570682"/>
            <a:ext cx="8826031" cy="38965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b="1" dirty="0" err="1"/>
              <a:t>Penghargaan</a:t>
            </a:r>
            <a:r>
              <a:rPr lang="en-US" sz="1800" b="1" dirty="0"/>
              <a:t> </a:t>
            </a:r>
            <a:r>
              <a:rPr lang="en-US" sz="1800" b="1" dirty="0" err="1"/>
              <a:t>Medali</a:t>
            </a:r>
            <a:r>
              <a:rPr lang="en-US" sz="1800" b="1" dirty="0"/>
              <a:t>: </a:t>
            </a:r>
            <a:r>
              <a:rPr lang="en-US" sz="1800" b="1" dirty="0" err="1"/>
              <a:t>Juara</a:t>
            </a:r>
            <a:r>
              <a:rPr lang="en-US" sz="1800" b="1" dirty="0"/>
              <a:t> I – II – III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setiap</a:t>
            </a:r>
            <a:r>
              <a:rPr lang="en-US" sz="1800" b="1" dirty="0"/>
              <a:t> </a:t>
            </a:r>
            <a:r>
              <a:rPr lang="en-US" sz="1800" b="1" dirty="0" err="1"/>
              <a:t>kompetisi</a:t>
            </a:r>
            <a:r>
              <a:rPr lang="en-US" sz="1800" b="1" dirty="0"/>
              <a:t> Divisi I s. d. XI (3 x 11 </a:t>
            </a:r>
            <a:r>
              <a:rPr lang="en-US" sz="1800" b="1" dirty="0" err="1"/>
              <a:t>medali</a:t>
            </a:r>
            <a:r>
              <a:rPr lang="en-US" sz="1800" b="1" dirty="0"/>
              <a:t>)</a:t>
            </a:r>
          </a:p>
          <a:p>
            <a:pPr marL="363538" indent="-363538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err="1"/>
              <a:t>Juara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Kompetisi</a:t>
            </a:r>
            <a:r>
              <a:rPr lang="en-US" sz="1800" dirty="0"/>
              <a:t> </a:t>
            </a:r>
            <a:r>
              <a:rPr lang="en-US" sz="1800" dirty="0" err="1"/>
              <a:t>Gemastik</a:t>
            </a:r>
            <a:r>
              <a:rPr lang="en-US" sz="1800" dirty="0"/>
              <a:t>: </a:t>
            </a:r>
          </a:p>
          <a:p>
            <a:pPr marL="717550" lvl="1" indent="-354013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 err="1"/>
              <a:t>Piala</a:t>
            </a:r>
            <a:r>
              <a:rPr lang="en-US" sz="1800" dirty="0"/>
              <a:t> Utama </a:t>
            </a:r>
            <a:r>
              <a:rPr lang="en-US" sz="1800" b="1" dirty="0"/>
              <a:t>”SAMYAKBYA PADESA WIDYA”</a:t>
            </a:r>
            <a:r>
              <a:rPr lang="en-US" sz="1800" dirty="0"/>
              <a:t> </a:t>
            </a:r>
          </a:p>
          <a:p>
            <a:pPr marL="363537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/>
              <a:t>       (</a:t>
            </a:r>
            <a:r>
              <a:rPr lang="en-US" sz="1800" b="1" i="1" dirty="0" err="1"/>
              <a:t>Informasi</a:t>
            </a:r>
            <a:r>
              <a:rPr lang="en-US" sz="1800" b="1" i="1" dirty="0"/>
              <a:t> yang </a:t>
            </a:r>
            <a:r>
              <a:rPr lang="en-US" sz="1800" b="1" i="1" dirty="0" err="1"/>
              <a:t>Benar</a:t>
            </a:r>
            <a:r>
              <a:rPr lang="en-US" sz="1800" b="1" i="1" dirty="0"/>
              <a:t> </a:t>
            </a:r>
            <a:r>
              <a:rPr lang="en-US" sz="1800" b="1" i="1" dirty="0" err="1"/>
              <a:t>untuk</a:t>
            </a:r>
            <a:r>
              <a:rPr lang="en-US" sz="1800" b="1" i="1" dirty="0"/>
              <a:t> </a:t>
            </a:r>
            <a:r>
              <a:rPr lang="en-US" sz="1800" b="1" i="1" dirty="0" err="1"/>
              <a:t>Pengetahuan</a:t>
            </a:r>
            <a:r>
              <a:rPr lang="en-US" sz="1800" b="1" dirty="0"/>
              <a:t>)</a:t>
            </a:r>
          </a:p>
          <a:p>
            <a:pPr marL="717550" lvl="1" indent="-354013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 err="1"/>
              <a:t>Juara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perhitungan</a:t>
            </a:r>
            <a:r>
              <a:rPr lang="en-US" sz="1800" dirty="0"/>
              <a:t> </a:t>
            </a:r>
            <a:r>
              <a:rPr lang="en-US" sz="1800" dirty="0" err="1"/>
              <a:t>pengumpulan</a:t>
            </a:r>
            <a:r>
              <a:rPr lang="en-US" sz="1800" dirty="0"/>
              <a:t> </a:t>
            </a:r>
            <a:r>
              <a:rPr lang="en-US" sz="1800" dirty="0" err="1"/>
              <a:t>medali</a:t>
            </a:r>
            <a:r>
              <a:rPr lang="en-US" sz="1800" dirty="0"/>
              <a:t> </a:t>
            </a:r>
            <a:r>
              <a:rPr lang="en-US" sz="1800" dirty="0" err="1"/>
              <a:t>Olimpiade</a:t>
            </a:r>
            <a:r>
              <a:rPr lang="en-US" sz="1800" dirty="0"/>
              <a:t>.</a:t>
            </a:r>
          </a:p>
          <a:p>
            <a:pPr marL="363538" indent="-363538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err="1"/>
              <a:t>Penghargaan</a:t>
            </a:r>
            <a:r>
              <a:rPr lang="en-US" sz="1800" dirty="0"/>
              <a:t> Non-</a:t>
            </a:r>
            <a:r>
              <a:rPr lang="en-US" sz="1800" dirty="0" err="1"/>
              <a:t>Medali</a:t>
            </a:r>
            <a:r>
              <a:rPr lang="en-US" sz="1800" dirty="0"/>
              <a:t>:</a:t>
            </a:r>
          </a:p>
          <a:p>
            <a:pPr marL="720725" lvl="1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/>
              <a:t>Tim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Penghargaan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“</a:t>
            </a:r>
            <a:r>
              <a:rPr lang="en-US" sz="1800" b="1" i="1" dirty="0"/>
              <a:t>The Most Inspiring Team</a:t>
            </a:r>
            <a:r>
              <a:rPr lang="en-US" sz="1800" dirty="0"/>
              <a:t>”</a:t>
            </a:r>
          </a:p>
          <a:p>
            <a:pPr marL="720725" lvl="1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 err="1"/>
              <a:t>Penghargaan</a:t>
            </a:r>
            <a:r>
              <a:rPr lang="en-US" sz="1800" dirty="0"/>
              <a:t> Harapan/</a:t>
            </a:r>
            <a:r>
              <a:rPr lang="en-US" sz="1800" dirty="0" err="1"/>
              <a:t>Juara</a:t>
            </a:r>
            <a:r>
              <a:rPr lang="en-US" sz="1800" dirty="0"/>
              <a:t> IV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kompetisi</a:t>
            </a:r>
            <a:r>
              <a:rPr lang="en-US" sz="1800" dirty="0"/>
              <a:t> Divisi I s. d. XI</a:t>
            </a:r>
          </a:p>
          <a:p>
            <a:pPr marL="720725" lvl="1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b="1" dirty="0" err="1">
                <a:solidFill>
                  <a:srgbClr val="7030A0"/>
                </a:solidFill>
              </a:rPr>
              <a:t>Penghargaan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tim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terbaik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untuk</a:t>
            </a:r>
            <a:r>
              <a:rPr lang="en-US" sz="1800" b="1" dirty="0">
                <a:solidFill>
                  <a:srgbClr val="7030A0"/>
                </a:solidFill>
              </a:rPr>
              <a:t> Regional 1, 2, dan 3 pada Divisi I </a:t>
            </a:r>
            <a:r>
              <a:rPr lang="en-US" sz="1800" b="1" dirty="0" err="1">
                <a:solidFill>
                  <a:srgbClr val="7030A0"/>
                </a:solidFill>
              </a:rPr>
              <a:t>Pemrograman</a:t>
            </a:r>
            <a:endParaRPr lang="en-US" sz="1800" b="1" dirty="0">
              <a:solidFill>
                <a:srgbClr val="7030A0"/>
              </a:solidFill>
            </a:endParaRPr>
          </a:p>
          <a:p>
            <a:pPr marL="720725" lvl="1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b="1" dirty="0" err="1">
                <a:solidFill>
                  <a:srgbClr val="7030A0"/>
                </a:solidFill>
              </a:rPr>
              <a:t>Penghargaan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i="1" dirty="0">
                <a:solidFill>
                  <a:srgbClr val="7030A0"/>
                </a:solidFill>
              </a:rPr>
              <a:t>The Best Defender </a:t>
            </a:r>
            <a:r>
              <a:rPr lang="en-US" sz="1800" b="1" dirty="0">
                <a:solidFill>
                  <a:srgbClr val="7030A0"/>
                </a:solidFill>
              </a:rPr>
              <a:t>dan </a:t>
            </a:r>
            <a:r>
              <a:rPr lang="en-US" sz="1800" b="1" i="1" dirty="0">
                <a:solidFill>
                  <a:srgbClr val="7030A0"/>
                </a:solidFill>
              </a:rPr>
              <a:t>The Best Attacker </a:t>
            </a:r>
            <a:r>
              <a:rPr lang="en-US" sz="1800" b="1" dirty="0">
                <a:solidFill>
                  <a:srgbClr val="7030A0"/>
                </a:solidFill>
              </a:rPr>
              <a:t>pada Divisi II </a:t>
            </a:r>
            <a:r>
              <a:rPr lang="en-US" sz="1800" b="1" dirty="0" err="1">
                <a:solidFill>
                  <a:srgbClr val="7030A0"/>
                </a:solidFill>
              </a:rPr>
              <a:t>Keamanan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Siber</a:t>
            </a:r>
            <a:endParaRPr lang="en-US" sz="1800" b="1" dirty="0">
              <a:solidFill>
                <a:srgbClr val="7030A0"/>
              </a:solidFill>
            </a:endParaRPr>
          </a:p>
          <a:p>
            <a:pPr marL="720725" lvl="1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b="1" dirty="0" err="1">
                <a:solidFill>
                  <a:srgbClr val="7030A0"/>
                </a:solidFill>
              </a:rPr>
              <a:t>Penghargaan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makalah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terbaik</a:t>
            </a:r>
            <a:r>
              <a:rPr lang="en-US" sz="1800" b="1" dirty="0">
                <a:solidFill>
                  <a:srgbClr val="7030A0"/>
                </a:solidFill>
              </a:rPr>
              <a:t> (</a:t>
            </a:r>
            <a:r>
              <a:rPr lang="en-US" sz="1800" b="1" i="1" dirty="0">
                <a:solidFill>
                  <a:srgbClr val="7030A0"/>
                </a:solidFill>
              </a:rPr>
              <a:t>best paper</a:t>
            </a:r>
            <a:r>
              <a:rPr lang="en-US" sz="1800" b="1" dirty="0">
                <a:solidFill>
                  <a:srgbClr val="7030A0"/>
                </a:solidFill>
              </a:rPr>
              <a:t>) </a:t>
            </a:r>
            <a:r>
              <a:rPr lang="en-US" sz="1800" b="1" dirty="0" err="1">
                <a:solidFill>
                  <a:srgbClr val="7030A0"/>
                </a:solidFill>
              </a:rPr>
              <a:t>untuk</a:t>
            </a:r>
            <a:r>
              <a:rPr lang="en-US" sz="1800" b="1" dirty="0">
                <a:solidFill>
                  <a:srgbClr val="7030A0"/>
                </a:solidFill>
              </a:rPr>
              <a:t> masing-masing Divisi III </a:t>
            </a:r>
            <a:r>
              <a:rPr lang="en-US" sz="1800" b="1" dirty="0" err="1">
                <a:solidFill>
                  <a:srgbClr val="7030A0"/>
                </a:solidFill>
              </a:rPr>
              <a:t>sampai</a:t>
            </a:r>
            <a:r>
              <a:rPr lang="en-US" sz="1800" b="1" dirty="0">
                <a:solidFill>
                  <a:srgbClr val="7030A0"/>
                </a:solidFill>
              </a:rPr>
              <a:t> X</a:t>
            </a:r>
          </a:p>
          <a:p>
            <a:pPr marL="720725" lvl="1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 err="1"/>
              <a:t>Juara</a:t>
            </a:r>
            <a:r>
              <a:rPr lang="en-US" sz="1800" dirty="0"/>
              <a:t> I – II – III </a:t>
            </a:r>
            <a:r>
              <a:rPr lang="en-US" sz="1800" dirty="0" err="1"/>
              <a:t>Kompetisi</a:t>
            </a:r>
            <a:r>
              <a:rPr lang="en-US" sz="1800" dirty="0"/>
              <a:t> e-Sport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977E0-E382-BC4B-CB44-6C67EDFE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0" y="1150518"/>
            <a:ext cx="2876162" cy="5140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95EC62-F4CB-D419-BFCA-36AC2E20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663" y="1215410"/>
            <a:ext cx="3179179" cy="13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TENTANG GEMASTIK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4369317" y="1200423"/>
            <a:ext cx="7874000" cy="4971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/>
              <a:t>Buku</a:t>
            </a:r>
            <a:r>
              <a:rPr lang="en-US" sz="3600" b="1" dirty="0"/>
              <a:t> </a:t>
            </a:r>
            <a:r>
              <a:rPr lang="en-US" sz="3600" b="1" dirty="0" err="1"/>
              <a:t>Pedoman</a:t>
            </a:r>
            <a:r>
              <a:rPr lang="en-US" sz="3600" b="1" dirty="0"/>
              <a:t> </a:t>
            </a:r>
            <a:r>
              <a:rPr lang="en-US" sz="3600" b="1" dirty="0" err="1"/>
              <a:t>Gemastik</a:t>
            </a:r>
            <a:r>
              <a:rPr lang="en-US" sz="3600" b="1" dirty="0"/>
              <a:t> XVII/2024:</a:t>
            </a:r>
          </a:p>
          <a:p>
            <a:pPr marL="0" indent="0">
              <a:buNone/>
            </a:pPr>
            <a:r>
              <a:rPr lang="en-US" sz="2400" b="1" dirty="0">
                <a:hlinkClick r:id="rId3"/>
              </a:rPr>
              <a:t>https://pusatprestasinasional.kemdikbud.go.id/uploads/lampiran/Pedoman%20GEMASTIK%202024%20-%2003-01.pdf</a:t>
            </a:r>
            <a:r>
              <a:rPr lang="en-US" sz="2400" b="1" dirty="0"/>
              <a:t> 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7950"/>
            <a:ext cx="2743200" cy="365125"/>
          </a:xfrm>
        </p:spPr>
        <p:txBody>
          <a:bodyPr/>
          <a:lstStyle/>
          <a:p>
            <a:r>
              <a:rPr lang="en-ID" dirty="0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7950"/>
            <a:ext cx="4114800" cy="365125"/>
          </a:xfrm>
        </p:spPr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7950"/>
            <a:ext cx="2743200" cy="365125"/>
          </a:xfrm>
        </p:spPr>
        <p:txBody>
          <a:bodyPr/>
          <a:lstStyle/>
          <a:p>
            <a:fld id="{06ACE640-1961-46A0-843D-E4DC5C1B1533}" type="slidenum">
              <a:rPr lang="en-ID" smtClean="0"/>
              <a:t>1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9A4C7-4953-A1F2-8AC3-A78A52275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99" y="1293522"/>
            <a:ext cx="4154918" cy="5108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2687E-C502-FA68-5A13-4FE178FDF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335" y="2629080"/>
            <a:ext cx="2642634" cy="3784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FF596-25A9-DDE9-7E8A-FBF27A8BE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756" y="2629080"/>
            <a:ext cx="3168488" cy="3768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391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PENDANAAN DAN INFORMASI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304800" y="1094509"/>
            <a:ext cx="11887200" cy="52795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PENDANAAN</a:t>
            </a:r>
          </a:p>
          <a:p>
            <a:pPr marL="758825" lvl="1" indent="-358775">
              <a:lnSpc>
                <a:spcPct val="100000"/>
              </a:lnSpc>
              <a:buFont typeface="+mj-lt"/>
              <a:buAutoNum type="alphaL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tidak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dipungut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biaya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758825" lvl="1" indent="-358775">
              <a:lnSpc>
                <a:spcPct val="100000"/>
              </a:lnSpc>
              <a:buFont typeface="+mj-lt"/>
              <a:buAutoNum type="alphaL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Seleksi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tingkat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tinggi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dan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pembinaan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mengikuti</a:t>
            </a:r>
            <a:r>
              <a:rPr lang="en-ID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kegiatan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menjadi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tanggung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jawab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tinggi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masing-masing.</a:t>
            </a:r>
          </a:p>
          <a:p>
            <a:pPr marL="758825" lvl="1" indent="-358775">
              <a:lnSpc>
                <a:spcPct val="100000"/>
              </a:lnSpc>
              <a:buFont typeface="+mj-lt"/>
              <a:buAutoNum type="alphaL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Biaya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keikutsertaan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pelaksanaan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tingkat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Nasional (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Akomodasi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Transportasi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Konsumsi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)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menjadi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tanggung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jawab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Perguruan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Tinggi masing-masing.</a:t>
            </a:r>
          </a:p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INFORMASI</a:t>
            </a:r>
          </a:p>
          <a:p>
            <a:pPr marL="800100" lvl="1" indent="-400050">
              <a:lnSpc>
                <a:spcPct val="100000"/>
              </a:lnSpc>
              <a:buFont typeface="+mj-lt"/>
              <a:buAutoNum type="alphaLcPeriod"/>
              <a:tabLst>
                <a:tab pos="4306888" algn="l"/>
              </a:tabLst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Portal Website	: 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  <a:hlinkClick r:id="rId3"/>
              </a:rPr>
              <a:t>https://bpti.kemdikbud.go.id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800100" lvl="1" indent="-400050">
              <a:lnSpc>
                <a:spcPct val="100000"/>
              </a:lnSpc>
              <a:buFont typeface="+mj-lt"/>
              <a:buAutoNum type="alphaLcPeriod"/>
              <a:tabLst>
                <a:tab pos="4306888" algn="l"/>
              </a:tabLst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Aplikasi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	: 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  <a:hlinkClick r:id="rId4"/>
              </a:rPr>
              <a:t>https://daftar-bpti.kemdikbud.go.id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800100" lvl="1" indent="-400050">
              <a:lnSpc>
                <a:spcPct val="100000"/>
              </a:lnSpc>
              <a:buFont typeface="+mj-lt"/>
              <a:buAutoNum type="alphaLcPeriod"/>
              <a:tabLst>
                <a:tab pos="4306888" algn="l"/>
              </a:tabLst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	: 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  <a:hlinkClick r:id="rId5"/>
              </a:rPr>
              <a:t>https://gemastik.kemdikbud.go.id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800100" lvl="1" indent="-400050">
              <a:lnSpc>
                <a:spcPct val="100000"/>
              </a:lnSpc>
              <a:buFont typeface="+mj-lt"/>
              <a:buAutoNum type="alphaLcPeriod"/>
              <a:tabLst>
                <a:tab pos="4306888" algn="l"/>
              </a:tabLst>
            </a:pP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Email 	: 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  <a:hlinkClick r:id="rId6"/>
              </a:rPr>
              <a:t>bpti@kemdikbud.go.id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800100" lvl="1" indent="-400050">
              <a:lnSpc>
                <a:spcPct val="100000"/>
              </a:lnSpc>
              <a:buFont typeface="+mj-lt"/>
              <a:buAutoNum type="alphaLcPeriod"/>
              <a:tabLst>
                <a:tab pos="4306888" algn="l"/>
              </a:tabLst>
            </a:pP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No Admin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Whatsapp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(Chat) 	: 0851-5646-7239</a:t>
            </a:r>
          </a:p>
          <a:p>
            <a:pPr marL="800100" lvl="1" indent="-400050">
              <a:lnSpc>
                <a:spcPct val="100000"/>
              </a:lnSpc>
              <a:buFont typeface="+mj-lt"/>
              <a:buAutoNum type="alphaLcPeriod"/>
              <a:tabLst>
                <a:tab pos="4306888" algn="l"/>
              </a:tabLst>
            </a:pP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Kantor 	: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Balai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Pengembangan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Talenta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Indonesia</a:t>
            </a:r>
          </a:p>
          <a:p>
            <a:pPr marL="800100" lvl="1" indent="-400050">
              <a:lnSpc>
                <a:spcPct val="100000"/>
              </a:lnSpc>
              <a:buFont typeface="+mj-lt"/>
              <a:buAutoNum type="alphaLcPeriod"/>
              <a:tabLst>
                <a:tab pos="4306888" algn="l"/>
              </a:tabLst>
            </a:pPr>
            <a:r>
              <a:rPr lang="en-ID" sz="2000" b="1" dirty="0">
                <a:solidFill>
                  <a:srgbClr val="000000"/>
                </a:solidFill>
                <a:latin typeface="Helvetica" pitchFamily="2" charset="0"/>
              </a:rPr>
              <a:t>Alamat	: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Jl.Gardu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Srengseh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Sawah,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Jagakarta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, Kota Jakarta Selatan</a:t>
            </a:r>
          </a:p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endParaRPr lang="en-ID" sz="24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ID" sz="3200" b="1" dirty="0">
              <a:solidFill>
                <a:srgbClr val="0B4CB4"/>
              </a:solidFill>
              <a:latin typeface="Helvetica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574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TIMELINE GEMASTIK XVII/2024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20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68C02-A3D8-A07E-7AFD-ED5E0B906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32" y="974220"/>
            <a:ext cx="11648700" cy="3856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F711A-DC3B-809F-E5F6-0899E585A17F}"/>
              </a:ext>
            </a:extLst>
          </p:cNvPr>
          <p:cNvSpPr txBox="1"/>
          <p:nvPr/>
        </p:nvSpPr>
        <p:spPr>
          <a:xfrm>
            <a:off x="367638" y="4768253"/>
            <a:ext cx="116487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Catatan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Kegiatan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 Babak Final dan Acara </a:t>
            </a:r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Puncak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ulang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kepesertaan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dan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unggah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dokumen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semua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18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Agustus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- 2 September 2024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i="1" dirty="0">
                <a:solidFill>
                  <a:srgbClr val="000000"/>
                </a:solidFill>
                <a:effectLst/>
                <a:latin typeface="Helvetica" pitchFamily="2" charset="0"/>
              </a:rPr>
              <a:t>Technical Meeting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 s. d. XI (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serentak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seluruh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07:30 - 09:30 WIB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Upacara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Pembukaan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09:30 - 11:30 WIB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Pemrograman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: a). warming-up (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pemanasan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-final)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13:00 - 16:00 WIB, b).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Pelaksanaan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08:00 - 13:00 WIB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Keamanan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Siber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: a). warming-up (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pemanasan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-final) 9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10:00 - 17:30 WIB, b).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Pelaksanaan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13:00 - 18:00 WIB, c).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penyusunan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write-up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disubmit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paling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lambat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23:00 WIB, d).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write-up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08:30 - 16:30 WIB (20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III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Penambangan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Data: a). set-up workstation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9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10:00 - 17:30 WIB, b).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penyelesaian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kasus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13:00 - 18:00 WIB. c).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solusi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kasus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08:00 - 17:00 WIB (20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dan/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atau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demo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IV s. d. XI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13:00 - 17:30 WIB (8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 dan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08:30 - 16:30 WIB (12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Upacara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Penutupan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pengumuman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juara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, dan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penyerahan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hadiah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12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14:00 - 16:30 WIB</a:t>
            </a:r>
          </a:p>
        </p:txBody>
      </p:sp>
    </p:spTree>
    <p:extLst>
      <p:ext uri="{BB962C8B-B14F-4D97-AF65-F5344CB8AC3E}">
        <p14:creationId xmlns:p14="http://schemas.microsoft.com/office/powerpoint/2010/main" val="288502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+mn-lt"/>
              </a:rPr>
              <a:t>Penerbitan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Makalah</a:t>
            </a:r>
            <a:r>
              <a:rPr lang="en-US" sz="3600" b="1" dirty="0">
                <a:latin typeface="+mn-lt"/>
              </a:rPr>
              <a:t> Tim </a:t>
            </a:r>
            <a:r>
              <a:rPr lang="en-US" sz="3600" b="1" dirty="0" err="1">
                <a:latin typeface="+mn-lt"/>
              </a:rPr>
              <a:t>Finalis</a:t>
            </a:r>
            <a:endParaRPr lang="en-US" sz="3600" b="1" dirty="0">
              <a:latin typeface="+mn-lt"/>
            </a:endParaRPr>
          </a:p>
          <a:p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44840" y="1094509"/>
            <a:ext cx="11887200" cy="52795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para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3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s.d.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diminta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agar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disusun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mengikuti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template yang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disediakan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standar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dapat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diunduh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link 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  <a:hlinkClick r:id="rId3"/>
              </a:rPr>
              <a:t>https://gemastik.kemdikbud.go.id/unduhan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Publikasi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didasarkan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kesediaan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diberikan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saat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melakukan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ulang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harus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di upload pada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saat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melakukan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daftar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ulang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format .docx.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Proses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penjurian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sekaligus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merupakan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proses review dan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seleksi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kelayakan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kualitas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naskah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publikasi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Publikasi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menjadi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bagian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portofolio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para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dan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dinilai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menentukan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penghargaan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terbaik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masing-masing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Publikasi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setiap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periode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dipublikasikan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dua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edisi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yaitu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edisi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Oktober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tahun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berjalan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dan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edisi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April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tahun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berikutnya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Platform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publikasi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menggunakan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OJS (</a:t>
            </a:r>
            <a:r>
              <a:rPr lang="en-ID" sz="2000" b="1" i="1" dirty="0">
                <a:solidFill>
                  <a:srgbClr val="000000"/>
                </a:solidFill>
                <a:effectLst/>
                <a:latin typeface="Helvetica" pitchFamily="2" charset="0"/>
              </a:rPr>
              <a:t>Open Journals System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) yang di hosting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menggunakan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folder 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  <a:hlinkClick r:id="rId4"/>
              </a:rPr>
              <a:t>https://gemastik.kemdikbud.go.id/buletin</a:t>
            </a:r>
            <a:r>
              <a:rPr lang="en-ID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ID" b="1" dirty="0">
              <a:solidFill>
                <a:srgbClr val="0B4CB4"/>
              </a:solidFill>
              <a:latin typeface="Helvetica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148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+mn-lt"/>
              </a:rPr>
              <a:t>Perwakilan</a:t>
            </a:r>
            <a:r>
              <a:rPr lang="en-US" b="1" dirty="0">
                <a:latin typeface="+mn-lt"/>
              </a:rPr>
              <a:t> Dewan </a:t>
            </a:r>
            <a:r>
              <a:rPr lang="en-US" b="1" dirty="0" err="1">
                <a:latin typeface="+mn-lt"/>
              </a:rPr>
              <a:t>Juri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438853" y="1283143"/>
            <a:ext cx="11753147" cy="4971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Dr. Ir. </a:t>
            </a:r>
            <a:r>
              <a:rPr lang="en-US" sz="2200" b="1" dirty="0" err="1"/>
              <a:t>Heroe</a:t>
            </a:r>
            <a:r>
              <a:rPr lang="en-US" sz="2200" b="1" dirty="0"/>
              <a:t> </a:t>
            </a:r>
            <a:r>
              <a:rPr lang="en-US" sz="2200" b="1" dirty="0" err="1"/>
              <a:t>Wijanto</a:t>
            </a:r>
            <a:r>
              <a:rPr lang="en-US" sz="2200" b="1" dirty="0"/>
              <a:t>, M.T. – Universitas Telkom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 err="1"/>
              <a:t>Wahyono</a:t>
            </a:r>
            <a:r>
              <a:rPr lang="en-US" sz="2200" b="1" dirty="0"/>
              <a:t>, </a:t>
            </a:r>
            <a:r>
              <a:rPr lang="en-US" sz="2200" b="1" dirty="0" err="1"/>
              <a:t>S.Kom</a:t>
            </a:r>
            <a:r>
              <a:rPr lang="en-US" sz="2200" b="1" dirty="0"/>
              <a:t>, Ph.D. – Universitas Gadjah </a:t>
            </a:r>
            <a:r>
              <a:rPr lang="en-US" sz="2200" b="1" dirty="0" err="1"/>
              <a:t>Mada</a:t>
            </a:r>
            <a:endParaRPr lang="en-US" sz="2200" b="1" dirty="0"/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Ir. </a:t>
            </a:r>
            <a:r>
              <a:rPr lang="en-US" sz="2200" b="1" dirty="0" err="1"/>
              <a:t>Muchammad</a:t>
            </a:r>
            <a:r>
              <a:rPr lang="en-US" sz="2200" b="1" dirty="0"/>
              <a:t> </a:t>
            </a:r>
            <a:r>
              <a:rPr lang="en-US" sz="2200" b="1" dirty="0" err="1"/>
              <a:t>Husni</a:t>
            </a:r>
            <a:r>
              <a:rPr lang="en-US" sz="2200" b="1" dirty="0"/>
              <a:t>, </a:t>
            </a:r>
            <a:r>
              <a:rPr lang="en-US" sz="2200" b="1" dirty="0" err="1"/>
              <a:t>M.Kom</a:t>
            </a:r>
            <a:r>
              <a:rPr lang="en-US" sz="2200" b="1" dirty="0"/>
              <a:t>. – </a:t>
            </a:r>
            <a:r>
              <a:rPr lang="en-US" sz="2200" b="1" dirty="0" err="1"/>
              <a:t>Institut</a:t>
            </a:r>
            <a:r>
              <a:rPr lang="en-US" sz="2200" b="1" dirty="0"/>
              <a:t> </a:t>
            </a:r>
            <a:r>
              <a:rPr lang="en-US" sz="2200" b="1" dirty="0" err="1"/>
              <a:t>Teknologi</a:t>
            </a:r>
            <a:r>
              <a:rPr lang="en-US" sz="2200" b="1" dirty="0"/>
              <a:t> </a:t>
            </a:r>
            <a:r>
              <a:rPr lang="en-US" sz="2200" b="1" dirty="0" err="1"/>
              <a:t>Sepuluh</a:t>
            </a:r>
            <a:r>
              <a:rPr lang="en-US" sz="2200" b="1" dirty="0"/>
              <a:t> </a:t>
            </a:r>
            <a:r>
              <a:rPr lang="en-US" sz="2200" b="1" dirty="0" err="1"/>
              <a:t>Nopember</a:t>
            </a:r>
            <a:endParaRPr lang="en-US" sz="2200" b="1" dirty="0"/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Dr. </a:t>
            </a:r>
            <a:r>
              <a:rPr lang="en-US" sz="2200" b="1" dirty="0" err="1"/>
              <a:t>Masayu</a:t>
            </a:r>
            <a:r>
              <a:rPr lang="en-US" sz="2200" b="1" dirty="0"/>
              <a:t> </a:t>
            </a:r>
            <a:r>
              <a:rPr lang="en-US" sz="2200" b="1" dirty="0" err="1"/>
              <a:t>Leylia</a:t>
            </a:r>
            <a:r>
              <a:rPr lang="en-US" sz="2200" b="1" dirty="0"/>
              <a:t> </a:t>
            </a:r>
            <a:r>
              <a:rPr lang="en-US" sz="2200" b="1" dirty="0" err="1"/>
              <a:t>Khodra</a:t>
            </a:r>
            <a:r>
              <a:rPr lang="en-US" sz="2200" b="1" dirty="0"/>
              <a:t>, S.T., M.T. – </a:t>
            </a:r>
            <a:r>
              <a:rPr lang="en-US" sz="2200" b="1" dirty="0" err="1"/>
              <a:t>Institut</a:t>
            </a:r>
            <a:r>
              <a:rPr lang="en-US" sz="2200" b="1" dirty="0"/>
              <a:t> </a:t>
            </a:r>
            <a:r>
              <a:rPr lang="en-US" sz="2200" b="1" dirty="0" err="1"/>
              <a:t>Teknologi</a:t>
            </a:r>
            <a:r>
              <a:rPr lang="en-US" sz="2200" b="1" dirty="0"/>
              <a:t> Bandung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Dana </a:t>
            </a:r>
            <a:r>
              <a:rPr lang="en-US" sz="2200" b="1" dirty="0" err="1"/>
              <a:t>Sulistyo</a:t>
            </a:r>
            <a:r>
              <a:rPr lang="en-US" sz="2200" b="1" dirty="0"/>
              <a:t> </a:t>
            </a:r>
            <a:r>
              <a:rPr lang="en-US" sz="2200" b="1" dirty="0" err="1"/>
              <a:t>Kusumo</a:t>
            </a:r>
            <a:r>
              <a:rPr lang="en-US" sz="2200" b="1" dirty="0"/>
              <a:t>, S.T., M.T., Ph.D. – Universitas Telkom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 err="1"/>
              <a:t>Basnendar</a:t>
            </a:r>
            <a:r>
              <a:rPr lang="en-US" sz="2200" b="1" dirty="0"/>
              <a:t> </a:t>
            </a:r>
            <a:r>
              <a:rPr lang="en-US" sz="2200" b="1" dirty="0" err="1"/>
              <a:t>Herry</a:t>
            </a:r>
            <a:r>
              <a:rPr lang="en-US" sz="2200" b="1" dirty="0"/>
              <a:t> </a:t>
            </a:r>
            <a:r>
              <a:rPr lang="en-US" sz="2200" b="1" dirty="0" err="1"/>
              <a:t>Prilosadoso</a:t>
            </a:r>
            <a:r>
              <a:rPr lang="en-US" sz="2200" b="1" dirty="0"/>
              <a:t>, </a:t>
            </a:r>
            <a:r>
              <a:rPr lang="en-US" sz="2200" b="1" dirty="0" err="1"/>
              <a:t>S.Sn</a:t>
            </a:r>
            <a:r>
              <a:rPr lang="en-US" sz="2200" b="1" dirty="0"/>
              <a:t>, M.Ds. – </a:t>
            </a:r>
            <a:r>
              <a:rPr lang="en-US" sz="2200" b="1" dirty="0" err="1"/>
              <a:t>Institut</a:t>
            </a:r>
            <a:r>
              <a:rPr lang="en-US" sz="2200" b="1" dirty="0"/>
              <a:t> </a:t>
            </a:r>
            <a:r>
              <a:rPr lang="en-US" sz="2200" b="1" dirty="0" err="1"/>
              <a:t>Seni</a:t>
            </a:r>
            <a:r>
              <a:rPr lang="en-US" sz="2200" b="1" dirty="0"/>
              <a:t> Indonesia Surakarta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Dr. </a:t>
            </a:r>
            <a:r>
              <a:rPr lang="en-US" sz="2200" b="1" dirty="0" err="1"/>
              <a:t>Asep</a:t>
            </a:r>
            <a:r>
              <a:rPr lang="en-US" sz="2200" b="1" dirty="0"/>
              <a:t> </a:t>
            </a:r>
            <a:r>
              <a:rPr lang="en-US" sz="2200" b="1" dirty="0" err="1"/>
              <a:t>Sholahuddin</a:t>
            </a:r>
            <a:r>
              <a:rPr lang="en-US" sz="2200" b="1" dirty="0"/>
              <a:t>, M.T. – Universitas </a:t>
            </a:r>
            <a:r>
              <a:rPr lang="en-US" sz="2200" b="1" dirty="0" err="1"/>
              <a:t>Padjadjaran</a:t>
            </a:r>
            <a:endParaRPr lang="en-US" sz="2200" b="1" dirty="0"/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Prof. Dr. Muhammad </a:t>
            </a:r>
            <a:r>
              <a:rPr lang="en-US" sz="2200" b="1" dirty="0" err="1"/>
              <a:t>Zarlis</a:t>
            </a:r>
            <a:r>
              <a:rPr lang="en-US" sz="2200" b="1" dirty="0"/>
              <a:t> – Universitas Bina Nusantara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Prof. Daniel </a:t>
            </a:r>
            <a:r>
              <a:rPr lang="en-US" sz="2200" b="1" dirty="0" err="1"/>
              <a:t>Oranova</a:t>
            </a:r>
            <a:r>
              <a:rPr lang="en-US" sz="2200" b="1" dirty="0"/>
              <a:t> </a:t>
            </a:r>
            <a:r>
              <a:rPr lang="en-US" sz="2200" b="1" dirty="0" err="1"/>
              <a:t>Siahaan</a:t>
            </a:r>
            <a:r>
              <a:rPr lang="en-US" sz="2200" b="1" dirty="0"/>
              <a:t>, </a:t>
            </a:r>
            <a:r>
              <a:rPr lang="en-US" sz="2200" b="1" dirty="0" err="1"/>
              <a:t>S.Kom</a:t>
            </a:r>
            <a:r>
              <a:rPr lang="en-US" sz="2200" b="1" dirty="0"/>
              <a:t>., M.Sc., </a:t>
            </a:r>
            <a:r>
              <a:rPr lang="en-US" sz="2200" b="1" dirty="0" err="1"/>
              <a:t>P.D.Eng</a:t>
            </a:r>
            <a:r>
              <a:rPr lang="en-US" sz="2200" b="1" dirty="0"/>
              <a:t>. – </a:t>
            </a:r>
            <a:r>
              <a:rPr lang="en-US" sz="2200" b="1" dirty="0" err="1"/>
              <a:t>Institut</a:t>
            </a:r>
            <a:r>
              <a:rPr lang="en-US" sz="2200" b="1" dirty="0"/>
              <a:t> </a:t>
            </a:r>
            <a:r>
              <a:rPr lang="en-US" sz="2200" b="1" dirty="0" err="1"/>
              <a:t>Teknologi</a:t>
            </a:r>
            <a:r>
              <a:rPr lang="en-US" sz="2200" b="1" dirty="0"/>
              <a:t> </a:t>
            </a:r>
            <a:r>
              <a:rPr lang="en-US" sz="2200" b="1" dirty="0" err="1"/>
              <a:t>Sepuluh</a:t>
            </a:r>
            <a:r>
              <a:rPr lang="en-US" sz="2200" b="1" dirty="0"/>
              <a:t> </a:t>
            </a:r>
            <a:r>
              <a:rPr lang="en-US" sz="2200" b="1" dirty="0" err="1"/>
              <a:t>Nopember</a:t>
            </a:r>
            <a:endParaRPr lang="en-US" sz="2200" b="1" dirty="0"/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Prof. Ir. </a:t>
            </a:r>
            <a:r>
              <a:rPr lang="en-US" sz="2200" b="1" dirty="0" err="1"/>
              <a:t>Lukito</a:t>
            </a:r>
            <a:r>
              <a:rPr lang="en-US" sz="2200" b="1" dirty="0"/>
              <a:t> Edi Nugroho, M.Sc., Ph.D. – Universitas Gadjah </a:t>
            </a:r>
            <a:r>
              <a:rPr lang="en-US" sz="2200" b="1" dirty="0" err="1"/>
              <a:t>Mada</a:t>
            </a:r>
            <a:endParaRPr lang="en-US" sz="2200" b="1" dirty="0"/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/>
              <a:t>Andry </a:t>
            </a:r>
            <a:r>
              <a:rPr lang="en-US" sz="2200" b="1" dirty="0" err="1"/>
              <a:t>Chowanda</a:t>
            </a:r>
            <a:r>
              <a:rPr lang="en-US" sz="2200" b="1" dirty="0"/>
              <a:t>, </a:t>
            </a:r>
            <a:r>
              <a:rPr lang="en-US" sz="2200" b="1" dirty="0" err="1"/>
              <a:t>S.Kom</a:t>
            </a:r>
            <a:r>
              <a:rPr lang="en-US" sz="2200" b="1" dirty="0"/>
              <a:t>., M.M., M.B.C.S., Ph.D. – Universitas Bina Nusantara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r>
              <a:rPr lang="en-US" sz="2200" b="1" dirty="0" err="1"/>
              <a:t>Karyana</a:t>
            </a:r>
            <a:r>
              <a:rPr lang="en-US" sz="2200" b="1" dirty="0"/>
              <a:t> </a:t>
            </a:r>
            <a:r>
              <a:rPr lang="en-US" sz="2200" b="1" dirty="0" err="1"/>
              <a:t>Hutomo</a:t>
            </a:r>
            <a:r>
              <a:rPr lang="en-US" sz="2200" b="1" dirty="0"/>
              <a:t>, S.T., M.M. – Universitas Bina Nusantara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SzPct val="85000"/>
              <a:buFont typeface="Wingdings" pitchFamily="2" charset="2"/>
              <a:buChar char="v"/>
            </a:pPr>
            <a:endParaRPr lang="en-US" sz="22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761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6B3920-E2C4-5E45-7D57-263836BC2998}"/>
              </a:ext>
            </a:extLst>
          </p:cNvPr>
          <p:cNvSpPr/>
          <p:nvPr/>
        </p:nvSpPr>
        <p:spPr>
          <a:xfrm>
            <a:off x="2955546" y="2653072"/>
            <a:ext cx="6280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10326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TENTANG GEMASTIK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47650" y="980829"/>
            <a:ext cx="11696700" cy="4971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hlinkClick r:id="rId3"/>
              </a:rPr>
              <a:t>https://gemastik.kemdikbud.go.id</a:t>
            </a: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7950"/>
            <a:ext cx="2743200" cy="365125"/>
          </a:xfrm>
        </p:spPr>
        <p:txBody>
          <a:bodyPr/>
          <a:lstStyle/>
          <a:p>
            <a:r>
              <a:rPr lang="en-ID" dirty="0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7950"/>
            <a:ext cx="4114800" cy="365125"/>
          </a:xfrm>
        </p:spPr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7950"/>
            <a:ext cx="2743200" cy="365125"/>
          </a:xfrm>
        </p:spPr>
        <p:txBody>
          <a:bodyPr/>
          <a:lstStyle/>
          <a:p>
            <a:fld id="{06ACE640-1961-46A0-843D-E4DC5C1B1533}" type="slidenum">
              <a:rPr lang="en-ID" smtClean="0"/>
              <a:t>2</a:t>
            </a:fld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89221-51E9-42FA-6923-E6403C8A9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318" y="1509066"/>
            <a:ext cx="9485364" cy="4948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05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TENTANG GEMASTIK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101600" y="1143000"/>
            <a:ext cx="12090400" cy="54815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000" dirty="0"/>
              <a:t>GEMASTIK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Pagelaran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Nasional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dan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program BPTI, </a:t>
            </a:r>
            <a:r>
              <a:rPr lang="en-US" sz="2000" dirty="0" err="1"/>
              <a:t>Puspresnas</a:t>
            </a:r>
            <a:r>
              <a:rPr lang="en-US" sz="2000" dirty="0"/>
              <a:t>, </a:t>
            </a:r>
            <a:r>
              <a:rPr lang="en-US" sz="2000" dirty="0" err="1"/>
              <a:t>Kemdikbudristek</a:t>
            </a:r>
            <a:r>
              <a:rPr lang="en-US" sz="2000" dirty="0"/>
              <a:t>-RI. 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000" dirty="0"/>
              <a:t>Program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Indonesia,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peran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agen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memajukan</a:t>
            </a:r>
            <a:r>
              <a:rPr lang="en-US" sz="2000" dirty="0"/>
              <a:t> TIK dan </a:t>
            </a:r>
            <a:r>
              <a:rPr lang="en-US" sz="2000" dirty="0" err="1"/>
              <a:t>pemanfaatannya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masa </a:t>
            </a:r>
            <a:r>
              <a:rPr lang="en-US" sz="2000" dirty="0" err="1"/>
              <a:t>studi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kelak</a:t>
            </a:r>
            <a:r>
              <a:rPr lang="en-US" sz="2000" dirty="0"/>
              <a:t> </a:t>
            </a:r>
            <a:r>
              <a:rPr lang="en-US" sz="2000" dirty="0" err="1"/>
              <a:t>sesudah</a:t>
            </a:r>
            <a:r>
              <a:rPr lang="en-US" sz="2000" dirty="0"/>
              <a:t> lulus </a:t>
            </a:r>
            <a:r>
              <a:rPr lang="en-US" sz="2000" dirty="0" err="1"/>
              <a:t>studi</a:t>
            </a:r>
            <a:r>
              <a:rPr lang="en-US" sz="2000" dirty="0"/>
              <a:t>. 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000" dirty="0"/>
              <a:t>Pada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GEMASTIK </a:t>
            </a:r>
            <a:r>
              <a:rPr lang="en-US" sz="2000" dirty="0" err="1"/>
              <a:t>digelar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ke-17 </a:t>
            </a:r>
            <a:r>
              <a:rPr lang="en-US" sz="2000" dirty="0" err="1"/>
              <a:t>kalinya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tema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7030A0"/>
                </a:solidFill>
              </a:rPr>
              <a:t>“TIK </a:t>
            </a:r>
            <a:r>
              <a:rPr lang="en-US" sz="2000" b="1" i="1" dirty="0" err="1">
                <a:solidFill>
                  <a:srgbClr val="7030A0"/>
                </a:solidFill>
              </a:rPr>
              <a:t>untuk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Peningkatan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Pelayanan</a:t>
            </a:r>
            <a:r>
              <a:rPr lang="en-US" sz="2000" b="1" i="1" dirty="0">
                <a:solidFill>
                  <a:srgbClr val="7030A0"/>
                </a:solidFill>
              </a:rPr>
              <a:t> Publik </a:t>
            </a:r>
            <a:r>
              <a:rPr lang="en-US" sz="2000" b="1" i="1" dirty="0" err="1">
                <a:solidFill>
                  <a:srgbClr val="7030A0"/>
                </a:solidFill>
              </a:rPr>
              <a:t>Menuju</a:t>
            </a:r>
            <a:r>
              <a:rPr lang="en-US" sz="2000" b="1" i="1" dirty="0">
                <a:solidFill>
                  <a:srgbClr val="7030A0"/>
                </a:solidFill>
              </a:rPr>
              <a:t> Masyarakat Indonesia yang Sejahtera”</a:t>
            </a:r>
            <a:r>
              <a:rPr lang="en-US" sz="2000" dirty="0"/>
              <a:t>. 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dan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r>
              <a:rPr lang="en-US" sz="2000" dirty="0"/>
              <a:t> pada </a:t>
            </a:r>
            <a:r>
              <a:rPr lang="en-US" sz="2000" dirty="0" err="1"/>
              <a:t>bidang</a:t>
            </a:r>
            <a:r>
              <a:rPr lang="en-US" sz="2000" dirty="0"/>
              <a:t>: Kesehatan, Pendidikan, </a:t>
            </a:r>
            <a:r>
              <a:rPr lang="en-US" sz="2000" dirty="0" err="1"/>
              <a:t>Transportasi</a:t>
            </a:r>
            <a:r>
              <a:rPr lang="en-US" sz="2000" dirty="0"/>
              <a:t>, </a:t>
            </a:r>
            <a:r>
              <a:rPr lang="en-US" sz="2000" dirty="0" err="1"/>
              <a:t>Pemerintahan</a:t>
            </a:r>
            <a:r>
              <a:rPr lang="en-US" sz="2000" dirty="0"/>
              <a:t>, Ekonomi,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Demokrasi</a:t>
            </a:r>
            <a:r>
              <a:rPr lang="en-US" sz="2000" dirty="0"/>
              <a:t>, </a:t>
            </a:r>
            <a:r>
              <a:rPr lang="en-US" sz="2000" dirty="0" err="1"/>
              <a:t>Komunikasi</a:t>
            </a:r>
            <a:r>
              <a:rPr lang="en-US" sz="2000" dirty="0"/>
              <a:t>, </a:t>
            </a:r>
            <a:r>
              <a:rPr lang="en-US" sz="2000" dirty="0" err="1"/>
              <a:t>Kebudayaan</a:t>
            </a:r>
            <a:r>
              <a:rPr lang="en-US" sz="2000" dirty="0"/>
              <a:t> dan </a:t>
            </a:r>
            <a:r>
              <a:rPr lang="en-US" sz="2000" dirty="0" err="1"/>
              <a:t>Seni</a:t>
            </a:r>
            <a:r>
              <a:rPr lang="en-US" sz="2000" dirty="0"/>
              <a:t>, </a:t>
            </a:r>
            <a:r>
              <a:rPr lang="en-US" sz="2000" dirty="0" err="1"/>
              <a:t>Pertanian</a:t>
            </a:r>
            <a:r>
              <a:rPr lang="en-US" sz="2000" dirty="0"/>
              <a:t> dan </a:t>
            </a:r>
            <a:r>
              <a:rPr lang="en-US" sz="2000" dirty="0" err="1"/>
              <a:t>Ketenagakerjaan</a:t>
            </a:r>
            <a:r>
              <a:rPr lang="en-US" sz="2000" dirty="0"/>
              <a:t>.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000" dirty="0" err="1"/>
              <a:t>Pelaksanaan</a:t>
            </a:r>
            <a:r>
              <a:rPr lang="en-US" sz="2000" dirty="0"/>
              <a:t> GEMASTIK XVII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7030A0"/>
                </a:solidFill>
              </a:rPr>
              <a:t>1). daring </a:t>
            </a:r>
            <a:r>
              <a:rPr lang="en-US" sz="2000" b="1" dirty="0" err="1">
                <a:solidFill>
                  <a:srgbClr val="7030A0"/>
                </a:solidFill>
              </a:rPr>
              <a:t>untuk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semua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kompetisi</a:t>
            </a:r>
            <a:r>
              <a:rPr lang="en-US" sz="2000" b="1" dirty="0">
                <a:solidFill>
                  <a:srgbClr val="7030A0"/>
                </a:solidFill>
              </a:rPr>
              <a:t> pada </a:t>
            </a:r>
            <a:r>
              <a:rPr lang="en-US" sz="2000" b="1" dirty="0" err="1">
                <a:solidFill>
                  <a:srgbClr val="7030A0"/>
                </a:solidFill>
              </a:rPr>
              <a:t>babak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penyisihan</a:t>
            </a:r>
            <a:r>
              <a:rPr lang="en-US" sz="2000" b="1" dirty="0">
                <a:solidFill>
                  <a:srgbClr val="7030A0"/>
                </a:solidFill>
              </a:rPr>
              <a:t>, dan 2). luring </a:t>
            </a:r>
            <a:r>
              <a:rPr lang="en-US" sz="2000" b="1" dirty="0" err="1">
                <a:solidFill>
                  <a:srgbClr val="7030A0"/>
                </a:solidFill>
              </a:rPr>
              <a:t>untuk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babak</a:t>
            </a:r>
            <a:r>
              <a:rPr lang="en-US" sz="2000" b="1" dirty="0">
                <a:solidFill>
                  <a:srgbClr val="7030A0"/>
                </a:solidFill>
              </a:rPr>
              <a:t> final.</a:t>
            </a:r>
            <a:r>
              <a:rPr lang="en-US" sz="2000" b="1" dirty="0"/>
              <a:t> 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000" dirty="0" err="1"/>
              <a:t>Pagelaran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diselenggarakan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yang </a:t>
            </a:r>
            <a:r>
              <a:rPr lang="en-US" sz="2000" dirty="0" err="1"/>
              <a:t>ditunjuk</a:t>
            </a:r>
            <a:r>
              <a:rPr lang="en-US" sz="2000" dirty="0"/>
              <a:t> oleh BPTI, </a:t>
            </a:r>
            <a:r>
              <a:rPr lang="en-US" sz="2000" dirty="0" err="1"/>
              <a:t>Puspresnas</a:t>
            </a:r>
            <a:r>
              <a:rPr lang="en-US" sz="2000" dirty="0"/>
              <a:t>, </a:t>
            </a:r>
            <a:r>
              <a:rPr lang="en-US" sz="2000" dirty="0" err="1"/>
              <a:t>Kemdikbudristek</a:t>
            </a:r>
            <a:r>
              <a:rPr lang="en-US" sz="2000" dirty="0"/>
              <a:t>-RI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penyelenggara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Universitas Negeri Semarang</a:t>
            </a:r>
            <a:r>
              <a:rPr lang="en-US" sz="2000" b="1" dirty="0"/>
              <a:t>.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2000" dirty="0" err="1"/>
              <a:t>Melalui</a:t>
            </a:r>
            <a:r>
              <a:rPr lang="en-US" sz="2000" dirty="0"/>
              <a:t> GEMASTIK, </a:t>
            </a:r>
            <a:r>
              <a:rPr lang="en-US" sz="2000" dirty="0" err="1"/>
              <a:t>kompetensi</a:t>
            </a:r>
            <a:r>
              <a:rPr lang="en-US" sz="2000" dirty="0"/>
              <a:t> TIK </a:t>
            </a:r>
            <a:r>
              <a:rPr lang="en-US" sz="2000" dirty="0" err="1"/>
              <a:t>mahasiswa</a:t>
            </a:r>
            <a:r>
              <a:rPr lang="en-US" sz="2000" dirty="0"/>
              <a:t> Indonesia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diuji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studi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pada masing-masing </a:t>
            </a:r>
            <a:r>
              <a:rPr lang="en-US" sz="2000" dirty="0" err="1"/>
              <a:t>kompetisi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solusi</a:t>
            </a:r>
            <a:r>
              <a:rPr lang="en-US" sz="2000" b="1" dirty="0">
                <a:solidFill>
                  <a:srgbClr val="7030A0"/>
                </a:solidFill>
              </a:rPr>
              <a:t> paling </a:t>
            </a:r>
            <a:r>
              <a:rPr lang="en-US" sz="2000" b="1" dirty="0" err="1">
                <a:solidFill>
                  <a:srgbClr val="7030A0"/>
                </a:solidFill>
              </a:rPr>
              <a:t>efisien</a:t>
            </a:r>
            <a:r>
              <a:rPr lang="en-US" sz="2000" b="1" dirty="0">
                <a:solidFill>
                  <a:srgbClr val="7030A0"/>
                </a:solidFill>
              </a:rPr>
              <a:t> dan </a:t>
            </a:r>
            <a:r>
              <a:rPr lang="en-US" sz="2000" b="1" dirty="0" err="1">
                <a:solidFill>
                  <a:srgbClr val="7030A0"/>
                </a:solidFill>
              </a:rPr>
              <a:t>efektif</a:t>
            </a:r>
            <a:r>
              <a:rPr lang="en-US" sz="200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2550"/>
            <a:ext cx="2743200" cy="365125"/>
          </a:xfrm>
        </p:spPr>
        <p:txBody>
          <a:bodyPr/>
          <a:lstStyle/>
          <a:p>
            <a:r>
              <a:rPr lang="en-ID" dirty="0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06ACE640-1961-46A0-843D-E4DC5C1B1533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32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DASAR HUKUM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19426" y="974220"/>
            <a:ext cx="11820174" cy="52326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/>
              <a:t>UU No. 20/2003 </a:t>
            </a:r>
            <a:r>
              <a:rPr lang="en-US" sz="2100" b="1" dirty="0" err="1"/>
              <a:t>Sistem</a:t>
            </a:r>
            <a:r>
              <a:rPr lang="en-US" sz="2100" b="1" dirty="0"/>
              <a:t> Pendidikan Nasional;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/>
              <a:t>UU No. 39/2008 Kementerian Negara;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/>
              <a:t>UU No. 23/2014 </a:t>
            </a:r>
            <a:r>
              <a:rPr lang="en-US" sz="2100" b="1" dirty="0" err="1"/>
              <a:t>Pemerintahan</a:t>
            </a:r>
            <a:r>
              <a:rPr lang="en-US" sz="2100" b="1" dirty="0"/>
              <a:t> Daerah;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/>
              <a:t>PP No. 17/2010 </a:t>
            </a:r>
            <a:r>
              <a:rPr lang="en-US" sz="2100" b="1" dirty="0" err="1"/>
              <a:t>Pengelolaan</a:t>
            </a:r>
            <a:r>
              <a:rPr lang="en-US" sz="2100" b="1" dirty="0"/>
              <a:t> dan </a:t>
            </a:r>
            <a:r>
              <a:rPr lang="en-US" sz="2100" b="1" dirty="0" err="1"/>
              <a:t>Penyelenggaraan</a:t>
            </a:r>
            <a:r>
              <a:rPr lang="en-US" sz="2100" b="1" dirty="0"/>
              <a:t> Pendidikan; 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/>
              <a:t>PP No. 04/2014 </a:t>
            </a:r>
            <a:r>
              <a:rPr lang="en-US" sz="2100" b="1" dirty="0" err="1"/>
              <a:t>Penyelenggaraan</a:t>
            </a:r>
            <a:r>
              <a:rPr lang="en-US" sz="2100" b="1" dirty="0"/>
              <a:t> Pendidikan Tinggi Dan </a:t>
            </a:r>
            <a:r>
              <a:rPr lang="en-US" sz="2100" b="1" dirty="0" err="1"/>
              <a:t>Pengelolaan</a:t>
            </a:r>
            <a:r>
              <a:rPr lang="en-US" sz="2100" b="1" dirty="0"/>
              <a:t> </a:t>
            </a:r>
            <a:r>
              <a:rPr lang="en-US" sz="2100" b="1" dirty="0" err="1"/>
              <a:t>Perguruan</a:t>
            </a:r>
            <a:r>
              <a:rPr lang="en-US" sz="2100" b="1" dirty="0"/>
              <a:t> Tinggi; 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 err="1"/>
              <a:t>PerPres</a:t>
            </a:r>
            <a:r>
              <a:rPr lang="en-US" sz="2100" b="1" dirty="0"/>
              <a:t> No. 62/2021 Kementerian Pendidikan, </a:t>
            </a:r>
            <a:r>
              <a:rPr lang="en-US" sz="2100" b="1" dirty="0" err="1"/>
              <a:t>Kebudayaan</a:t>
            </a:r>
            <a:r>
              <a:rPr lang="en-US" sz="2100" b="1" dirty="0"/>
              <a:t>, </a:t>
            </a:r>
            <a:r>
              <a:rPr lang="en-US" sz="2100" b="1" dirty="0" err="1"/>
              <a:t>Riset</a:t>
            </a:r>
            <a:r>
              <a:rPr lang="en-US" sz="2100" b="1" dirty="0"/>
              <a:t>, dan </a:t>
            </a:r>
            <a:r>
              <a:rPr lang="en-US" sz="2100" b="1" dirty="0" err="1"/>
              <a:t>Teknologi</a:t>
            </a:r>
            <a:r>
              <a:rPr lang="en-US" sz="2100" b="1" dirty="0"/>
              <a:t>; 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 err="1"/>
              <a:t>PerPres</a:t>
            </a:r>
            <a:r>
              <a:rPr lang="en-US" sz="2100" b="1" dirty="0"/>
              <a:t> No. 68/2022 </a:t>
            </a:r>
            <a:r>
              <a:rPr lang="en-US" sz="2100" b="1" dirty="0" err="1"/>
              <a:t>Revitalisasi</a:t>
            </a:r>
            <a:r>
              <a:rPr lang="en-US" sz="2100" b="1" dirty="0"/>
              <a:t> Pendidikan </a:t>
            </a:r>
            <a:r>
              <a:rPr lang="en-US" sz="2100" b="1" dirty="0" err="1"/>
              <a:t>Vokasi</a:t>
            </a:r>
            <a:r>
              <a:rPr lang="en-US" sz="2100" b="1" dirty="0"/>
              <a:t> dan </a:t>
            </a:r>
            <a:r>
              <a:rPr lang="en-US" sz="2100" b="1" dirty="0" err="1"/>
              <a:t>Pelatihan</a:t>
            </a:r>
            <a:r>
              <a:rPr lang="en-US" sz="2100" b="1" dirty="0"/>
              <a:t> </a:t>
            </a:r>
            <a:r>
              <a:rPr lang="en-US" sz="2100" b="1" dirty="0" err="1"/>
              <a:t>Vokasi</a:t>
            </a:r>
            <a:r>
              <a:rPr lang="en-US" sz="2100" b="1" dirty="0"/>
              <a:t>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 err="1"/>
              <a:t>PerMenDikNas</a:t>
            </a:r>
            <a:r>
              <a:rPr lang="en-US" sz="2100" b="1" dirty="0"/>
              <a:t> No. 39/2008 </a:t>
            </a:r>
            <a:r>
              <a:rPr lang="en-US" sz="2100" b="1" dirty="0" err="1"/>
              <a:t>Pembinaan</a:t>
            </a:r>
            <a:r>
              <a:rPr lang="en-US" sz="2100" b="1" dirty="0"/>
              <a:t> </a:t>
            </a:r>
            <a:r>
              <a:rPr lang="en-US" sz="2100" b="1" dirty="0" err="1"/>
              <a:t>Kesiswaan</a:t>
            </a:r>
            <a:r>
              <a:rPr lang="en-US" sz="2100" b="1" dirty="0"/>
              <a:t>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 err="1"/>
              <a:t>PerMenDikBud</a:t>
            </a:r>
            <a:r>
              <a:rPr lang="en-US" sz="2100" b="1" dirty="0"/>
              <a:t> No. 87/2017 </a:t>
            </a:r>
            <a:r>
              <a:rPr lang="en-US" sz="2100" b="1" dirty="0" err="1"/>
              <a:t>Penguatan</a:t>
            </a:r>
            <a:r>
              <a:rPr lang="en-US" sz="2100" b="1" dirty="0"/>
              <a:t> Pendidikan </a:t>
            </a:r>
            <a:r>
              <a:rPr lang="en-US" sz="2100" b="1" dirty="0" err="1"/>
              <a:t>Karakter</a:t>
            </a:r>
            <a:r>
              <a:rPr lang="en-US" sz="2100" b="1" dirty="0"/>
              <a:t>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 err="1"/>
              <a:t>PerMenDikBudRisTek</a:t>
            </a:r>
            <a:r>
              <a:rPr lang="en-US" sz="2100" b="1" dirty="0"/>
              <a:t> No. 27/ 2021 </a:t>
            </a:r>
            <a:r>
              <a:rPr lang="en-US" sz="2100" b="1" dirty="0" err="1"/>
              <a:t>Organisasi</a:t>
            </a:r>
            <a:r>
              <a:rPr lang="en-US" sz="2100" b="1" dirty="0"/>
              <a:t> dan Tata </a:t>
            </a:r>
            <a:r>
              <a:rPr lang="en-US" sz="2100" b="1" dirty="0" err="1"/>
              <a:t>Kerja</a:t>
            </a:r>
            <a:r>
              <a:rPr lang="en-US" sz="2100" b="1" dirty="0"/>
              <a:t> </a:t>
            </a:r>
            <a:r>
              <a:rPr lang="en-US" sz="2100" b="1" dirty="0" err="1"/>
              <a:t>Balai</a:t>
            </a:r>
            <a:r>
              <a:rPr lang="en-US" sz="2100" b="1" dirty="0"/>
              <a:t> </a:t>
            </a:r>
            <a:r>
              <a:rPr lang="en-US" sz="2100" b="1" dirty="0" err="1"/>
              <a:t>Pengembangan</a:t>
            </a:r>
            <a:r>
              <a:rPr lang="en-US" sz="2100" b="1" dirty="0"/>
              <a:t> </a:t>
            </a:r>
            <a:r>
              <a:rPr lang="en-US" sz="2100" b="1" dirty="0" err="1"/>
              <a:t>Talenta</a:t>
            </a:r>
            <a:r>
              <a:rPr lang="en-US" sz="2100" b="1" dirty="0"/>
              <a:t> Indonesia;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 err="1"/>
              <a:t>PerMenDikBudRisTek</a:t>
            </a:r>
            <a:r>
              <a:rPr lang="en-US" sz="2100" b="1" dirty="0"/>
              <a:t> No. 28/ 2021 </a:t>
            </a:r>
            <a:r>
              <a:rPr lang="en-US" sz="2100" b="1" dirty="0" err="1"/>
              <a:t>Organisasi</a:t>
            </a:r>
            <a:r>
              <a:rPr lang="en-US" sz="2100" b="1" dirty="0"/>
              <a:t> dan Tata </a:t>
            </a:r>
            <a:r>
              <a:rPr lang="en-US" sz="2100" b="1" dirty="0" err="1"/>
              <a:t>Kerja</a:t>
            </a:r>
            <a:r>
              <a:rPr lang="en-US" sz="2100" b="1" dirty="0"/>
              <a:t> Kementerian Pendidikan, </a:t>
            </a:r>
            <a:r>
              <a:rPr lang="en-US" sz="2100" b="1" dirty="0" err="1"/>
              <a:t>Kebudayaan</a:t>
            </a:r>
            <a:r>
              <a:rPr lang="en-US" sz="2100" b="1" dirty="0"/>
              <a:t>, </a:t>
            </a:r>
            <a:r>
              <a:rPr lang="en-US" sz="2100" b="1" dirty="0" err="1"/>
              <a:t>Riset</a:t>
            </a:r>
            <a:r>
              <a:rPr lang="en-US" sz="2100" b="1" dirty="0"/>
              <a:t>, dan </a:t>
            </a:r>
            <a:r>
              <a:rPr lang="en-US" sz="2100" b="1" dirty="0" err="1"/>
              <a:t>Teknologi</a:t>
            </a:r>
            <a:r>
              <a:rPr lang="en-US" sz="2100" b="1" dirty="0"/>
              <a:t>;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n-US" sz="2100" b="1" dirty="0"/>
              <a:t>Daftar </a:t>
            </a:r>
            <a:r>
              <a:rPr lang="en-US" sz="2100" b="1" dirty="0" err="1"/>
              <a:t>Isian</a:t>
            </a:r>
            <a:r>
              <a:rPr lang="en-US" sz="2100" b="1" dirty="0"/>
              <a:t> </a:t>
            </a:r>
            <a:r>
              <a:rPr lang="en-US" sz="2100" b="1" dirty="0" err="1"/>
              <a:t>Pelaksanaan</a:t>
            </a:r>
            <a:r>
              <a:rPr lang="en-US" sz="2100" b="1" dirty="0"/>
              <a:t> </a:t>
            </a:r>
            <a:r>
              <a:rPr lang="en-US" sz="2100" b="1" dirty="0" err="1"/>
              <a:t>Anggaran</a:t>
            </a:r>
            <a:r>
              <a:rPr lang="en-US" sz="2100" b="1" dirty="0"/>
              <a:t> </a:t>
            </a:r>
            <a:r>
              <a:rPr lang="en-US" sz="2100" b="1" dirty="0" err="1"/>
              <a:t>Balai</a:t>
            </a:r>
            <a:r>
              <a:rPr lang="en-US" sz="2100" b="1" dirty="0"/>
              <a:t> </a:t>
            </a:r>
            <a:r>
              <a:rPr lang="en-US" sz="2100" b="1" dirty="0" err="1"/>
              <a:t>Pengembangan</a:t>
            </a:r>
            <a:r>
              <a:rPr lang="en-US" sz="2100" b="1" dirty="0"/>
              <a:t> </a:t>
            </a:r>
            <a:r>
              <a:rPr lang="en-US" sz="2100" b="1" dirty="0" err="1"/>
              <a:t>Talenta</a:t>
            </a:r>
            <a:r>
              <a:rPr lang="en-US" sz="2100" b="1" dirty="0"/>
              <a:t> Indonesia </a:t>
            </a:r>
            <a:r>
              <a:rPr lang="en-US" sz="2100" b="1" dirty="0" err="1"/>
              <a:t>Tahun</a:t>
            </a:r>
            <a:r>
              <a:rPr lang="en-US" sz="2100" b="1" dirty="0"/>
              <a:t> 2024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7190"/>
            <a:ext cx="2743200" cy="365125"/>
          </a:xfrm>
        </p:spPr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190"/>
            <a:ext cx="4114800" cy="365125"/>
          </a:xfrm>
        </p:spPr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7190"/>
            <a:ext cx="2743200" cy="365125"/>
          </a:xfrm>
        </p:spPr>
        <p:txBody>
          <a:bodyPr/>
          <a:lstStyle/>
          <a:p>
            <a:fld id="{06ACE640-1961-46A0-843D-E4DC5C1B1533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94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TUJUAN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E847-B5D7-B6E3-A8CB-0B225139EC4B}"/>
              </a:ext>
            </a:extLst>
          </p:cNvPr>
          <p:cNvSpPr txBox="1">
            <a:spLocks/>
          </p:cNvSpPr>
          <p:nvPr/>
        </p:nvSpPr>
        <p:spPr>
          <a:xfrm>
            <a:off x="219426" y="1015784"/>
            <a:ext cx="11753147" cy="53998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eriod"/>
            </a:pPr>
            <a:r>
              <a:rPr lang="en-US" sz="2400" b="1" dirty="0" err="1"/>
              <a:t>Menjadi</a:t>
            </a:r>
            <a:r>
              <a:rPr lang="en-US" sz="2400" b="1" dirty="0"/>
              <a:t> salah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wahana</a:t>
            </a:r>
            <a:r>
              <a:rPr lang="en-US" sz="2400" b="1" dirty="0"/>
              <a:t> </a:t>
            </a:r>
            <a:r>
              <a:rPr lang="en-US" sz="2400" b="1" dirty="0" err="1"/>
              <a:t>penguasaan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dan </a:t>
            </a:r>
            <a:r>
              <a:rPr lang="en-US" sz="2400" b="1" dirty="0" err="1"/>
              <a:t>Komunikasi</a:t>
            </a:r>
            <a:r>
              <a:rPr lang="en-US" sz="2400" b="1" dirty="0"/>
              <a:t> (TIK)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menjaga</a:t>
            </a:r>
            <a:r>
              <a:rPr lang="en-US" sz="2400" b="1" dirty="0"/>
              <a:t> </a:t>
            </a:r>
            <a:r>
              <a:rPr lang="en-US" sz="2400" b="1" dirty="0" err="1"/>
              <a:t>keberlangsungan</a:t>
            </a:r>
            <a:r>
              <a:rPr lang="en-US" sz="2400" b="1" dirty="0"/>
              <a:t> </a:t>
            </a:r>
            <a:r>
              <a:rPr lang="en-US" sz="2400" b="1" dirty="0" err="1"/>
              <a:t>kehidupan</a:t>
            </a:r>
            <a:r>
              <a:rPr lang="en-US" sz="2400" b="1" dirty="0"/>
              <a:t> </a:t>
            </a:r>
            <a:r>
              <a:rPr lang="en-US" sz="2400" b="1" dirty="0" err="1"/>
              <a:t>berbangsa</a:t>
            </a:r>
            <a:r>
              <a:rPr lang="en-US" sz="2400" b="1" dirty="0"/>
              <a:t> dan </a:t>
            </a:r>
            <a:r>
              <a:rPr lang="en-US" sz="2400" b="1" dirty="0" err="1"/>
              <a:t>bernegara</a:t>
            </a:r>
            <a:r>
              <a:rPr lang="en-US" sz="2400" b="1" dirty="0"/>
              <a:t>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tatanan</a:t>
            </a:r>
            <a:r>
              <a:rPr lang="en-US" sz="2400" b="1" dirty="0"/>
              <a:t> </a:t>
            </a:r>
            <a:r>
              <a:rPr lang="en-US" sz="2400" b="1" dirty="0" err="1"/>
              <a:t>kehidupan</a:t>
            </a:r>
            <a:r>
              <a:rPr lang="en-US" sz="2400" b="1" dirty="0"/>
              <a:t> </a:t>
            </a:r>
            <a:r>
              <a:rPr lang="en-US" sz="2400" b="1" dirty="0" err="1"/>
              <a:t>bermasyarakat</a:t>
            </a:r>
            <a:r>
              <a:rPr lang="en-US" sz="2400" b="1" dirty="0"/>
              <a:t>, </a:t>
            </a:r>
            <a:r>
              <a:rPr lang="en-US" sz="2400" b="1" dirty="0" err="1"/>
              <a:t>khususnya</a:t>
            </a:r>
            <a:r>
              <a:rPr lang="en-US" sz="2400" b="1" dirty="0"/>
              <a:t> era </a:t>
            </a:r>
            <a:r>
              <a:rPr lang="en-US" sz="2400" b="1" dirty="0" err="1"/>
              <a:t>Revolusi</a:t>
            </a:r>
            <a:r>
              <a:rPr lang="en-US" sz="2400" b="1" dirty="0"/>
              <a:t> </a:t>
            </a:r>
            <a:r>
              <a:rPr lang="en-US" sz="2400" b="1" dirty="0" err="1"/>
              <a:t>Industri</a:t>
            </a:r>
            <a:r>
              <a:rPr lang="en-US" sz="2400" b="1" dirty="0"/>
              <a:t> 4.0 dan </a:t>
            </a:r>
            <a:r>
              <a:rPr lang="en-US" sz="2400" b="1" dirty="0" err="1"/>
              <a:t>menyongsong</a:t>
            </a:r>
            <a:r>
              <a:rPr lang="en-US" sz="2400" b="1" dirty="0"/>
              <a:t> era Society 5.0.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eriod"/>
            </a:pPr>
            <a:r>
              <a:rPr lang="en-US" sz="2400" b="1" dirty="0" err="1"/>
              <a:t>Sebagai</a:t>
            </a:r>
            <a:r>
              <a:rPr lang="en-US" sz="2400" b="1" dirty="0"/>
              <a:t> media </a:t>
            </a:r>
            <a:r>
              <a:rPr lang="en-US" sz="2400" b="1" dirty="0" err="1"/>
              <a:t>bagi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terus</a:t>
            </a:r>
            <a:r>
              <a:rPr lang="en-US" sz="2400" b="1" dirty="0"/>
              <a:t> </a:t>
            </a:r>
            <a:r>
              <a:rPr lang="en-US" sz="2400" b="1" dirty="0" err="1"/>
              <a:t>berkarya</a:t>
            </a:r>
            <a:r>
              <a:rPr lang="en-US" sz="2400" b="1" dirty="0"/>
              <a:t> dan </a:t>
            </a:r>
            <a:r>
              <a:rPr lang="en-US" sz="2400" b="1" dirty="0" err="1"/>
              <a:t>menyalurkan</a:t>
            </a:r>
            <a:r>
              <a:rPr lang="en-US" sz="2400" b="1" dirty="0"/>
              <a:t> </a:t>
            </a:r>
            <a:r>
              <a:rPr lang="en-US" sz="2400" b="1" dirty="0" err="1"/>
              <a:t>semangat</a:t>
            </a:r>
            <a:r>
              <a:rPr lang="en-US" sz="2400" b="1" dirty="0"/>
              <a:t> </a:t>
            </a:r>
            <a:r>
              <a:rPr lang="en-US" sz="2400" b="1" dirty="0" err="1"/>
              <a:t>inovasi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pengembangan</a:t>
            </a:r>
            <a:r>
              <a:rPr lang="en-US" sz="2400" b="1" dirty="0"/>
              <a:t> TIK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keunggulan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saing</a:t>
            </a:r>
            <a:r>
              <a:rPr lang="en-US" sz="2400" b="1" dirty="0"/>
              <a:t> </a:t>
            </a:r>
            <a:r>
              <a:rPr lang="en-US" sz="2400" b="1" dirty="0" err="1"/>
              <a:t>bangsa</a:t>
            </a:r>
            <a:r>
              <a:rPr lang="en-US" sz="2400" b="1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eriod"/>
            </a:pP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kepedulian</a:t>
            </a:r>
            <a:r>
              <a:rPr lang="en-US" sz="2400" b="1" dirty="0"/>
              <a:t>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kesadaran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memanfaatkan</a:t>
            </a:r>
            <a:r>
              <a:rPr lang="en-US" sz="2400" b="1" dirty="0"/>
              <a:t> IPTEK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menghasilkan</a:t>
            </a:r>
            <a:r>
              <a:rPr lang="en-US" sz="2400" b="1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 </a:t>
            </a:r>
            <a:r>
              <a:rPr lang="en-US" sz="2400" b="1" dirty="0" err="1"/>
              <a:t>inovasi</a:t>
            </a:r>
            <a:r>
              <a:rPr lang="en-US" sz="2400" b="1" dirty="0"/>
              <a:t> yang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saing</a:t>
            </a:r>
            <a:r>
              <a:rPr lang="en-US" sz="2400" b="1" dirty="0"/>
              <a:t> </a:t>
            </a:r>
            <a:r>
              <a:rPr lang="en-US" sz="2400" b="1" dirty="0" err="1"/>
              <a:t>tinggi</a:t>
            </a:r>
            <a:r>
              <a:rPr lang="en-US" sz="2400" b="1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eriod"/>
            </a:pP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sarana</a:t>
            </a:r>
            <a:r>
              <a:rPr lang="en-US" sz="2400" b="1" dirty="0"/>
              <a:t> </a:t>
            </a:r>
            <a:r>
              <a:rPr lang="en-US" sz="2400" b="1" dirty="0" err="1"/>
              <a:t>pendukung</a:t>
            </a:r>
            <a:r>
              <a:rPr lang="en-US" sz="2400" b="1" dirty="0"/>
              <a:t> demi </a:t>
            </a:r>
            <a:r>
              <a:rPr lang="en-US" sz="2400" b="1" dirty="0" err="1"/>
              <a:t>terciptanya</a:t>
            </a:r>
            <a:r>
              <a:rPr lang="en-US" sz="2400" b="1" dirty="0"/>
              <a:t> </a:t>
            </a:r>
            <a:r>
              <a:rPr lang="en-US" sz="2400" b="1" dirty="0" err="1"/>
              <a:t>inovasi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, </a:t>
            </a:r>
            <a:r>
              <a:rPr lang="en-US" sz="2400" b="1" dirty="0" err="1"/>
              <a:t>khususnya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dan </a:t>
            </a:r>
            <a:r>
              <a:rPr lang="en-US" sz="2400" b="1" dirty="0" err="1"/>
              <a:t>komunikasi</a:t>
            </a:r>
            <a:r>
              <a:rPr lang="en-US" sz="2400" b="1" dirty="0"/>
              <a:t> yang </a:t>
            </a:r>
            <a:r>
              <a:rPr lang="en-US" sz="2400" b="1" dirty="0" err="1"/>
              <a:t>berdampak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sekitar</a:t>
            </a:r>
            <a:r>
              <a:rPr lang="en-US" sz="2400" b="1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eriod"/>
            </a:pP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wahana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berinovasi</a:t>
            </a:r>
            <a:r>
              <a:rPr lang="en-US" sz="2400" b="1" dirty="0"/>
              <a:t> dan </a:t>
            </a:r>
            <a:r>
              <a:rPr lang="en-US" sz="2400" b="1" dirty="0" err="1"/>
              <a:t>berkreativitas</a:t>
            </a:r>
            <a:r>
              <a:rPr lang="en-US" sz="2400" b="1" dirty="0"/>
              <a:t> di </a:t>
            </a:r>
            <a:r>
              <a:rPr lang="en-US" sz="2400" b="1" dirty="0" err="1"/>
              <a:t>bidang</a:t>
            </a:r>
            <a:r>
              <a:rPr lang="en-US" sz="2400" b="1" dirty="0"/>
              <a:t> TIK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menjadikan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karya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nyata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membantu</a:t>
            </a:r>
            <a:r>
              <a:rPr lang="en-US" sz="2400" b="1" dirty="0"/>
              <a:t> </a:t>
            </a:r>
            <a:r>
              <a:rPr lang="en-US" sz="2400" b="1" dirty="0" err="1"/>
              <a:t>permasalahan</a:t>
            </a:r>
            <a:r>
              <a:rPr lang="en-US" sz="2400" b="1" dirty="0"/>
              <a:t> di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keseharian</a:t>
            </a:r>
            <a:r>
              <a:rPr lang="en-US" sz="2400" b="1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748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PENYELENGGARA DAN PELAKSANA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6</a:t>
            </a:fld>
            <a:endParaRPr lang="en-ID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D79890-E6F4-6179-51B2-86491A5DB028}"/>
              </a:ext>
            </a:extLst>
          </p:cNvPr>
          <p:cNvSpPr txBox="1">
            <a:spLocks/>
          </p:cNvSpPr>
          <p:nvPr/>
        </p:nvSpPr>
        <p:spPr>
          <a:xfrm>
            <a:off x="107576" y="1087043"/>
            <a:ext cx="8329842" cy="5287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n-US" sz="2400" dirty="0" err="1"/>
              <a:t>Penyelenggara</a:t>
            </a:r>
            <a:r>
              <a:rPr lang="en-US" sz="2400" dirty="0"/>
              <a:t> </a:t>
            </a:r>
            <a:r>
              <a:rPr lang="en-US" sz="2400" dirty="0" err="1"/>
              <a:t>Pagelaran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Nasional </a:t>
            </a:r>
            <a:r>
              <a:rPr lang="en-US" sz="2400" dirty="0" err="1"/>
              <a:t>Bidang</a:t>
            </a:r>
            <a:r>
              <a:rPr lang="en-US" sz="2400" dirty="0"/>
              <a:t> TIK (GEMASTIK) XVII </a:t>
            </a:r>
            <a:r>
              <a:rPr lang="en-US" sz="2400" dirty="0" err="1"/>
              <a:t>Tahun</a:t>
            </a:r>
            <a:r>
              <a:rPr lang="en-US" sz="2400" dirty="0"/>
              <a:t> 2024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Balai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Talenta</a:t>
            </a:r>
            <a:r>
              <a:rPr lang="en-US" sz="2400" dirty="0"/>
              <a:t> Indonesia (BPTI), Pusat </a:t>
            </a:r>
            <a:r>
              <a:rPr lang="en-US" sz="2400" dirty="0" err="1"/>
              <a:t>Prestasi</a:t>
            </a:r>
            <a:r>
              <a:rPr lang="en-US" sz="2400" dirty="0"/>
              <a:t> Nasional, </a:t>
            </a:r>
            <a:r>
              <a:rPr lang="en-US" sz="2400" dirty="0" err="1"/>
              <a:t>Sekretariat</a:t>
            </a:r>
            <a:r>
              <a:rPr lang="en-US" sz="2400" dirty="0"/>
              <a:t> </a:t>
            </a:r>
            <a:r>
              <a:rPr lang="en-US" sz="2400" dirty="0" err="1"/>
              <a:t>Jenderal</a:t>
            </a:r>
            <a:r>
              <a:rPr lang="en-US" sz="2400" dirty="0"/>
              <a:t>, Kementerian Pendidikan, </a:t>
            </a:r>
            <a:r>
              <a:rPr lang="en-US" sz="2400" dirty="0" err="1"/>
              <a:t>Kebudayaan</a:t>
            </a:r>
            <a:r>
              <a:rPr lang="en-US" sz="2400" dirty="0"/>
              <a:t>, </a:t>
            </a:r>
            <a:r>
              <a:rPr lang="en-US" sz="2400" dirty="0" err="1"/>
              <a:t>Riset</a:t>
            </a:r>
            <a:r>
              <a:rPr lang="en-US" sz="2400" dirty="0"/>
              <a:t>, dan </a:t>
            </a:r>
            <a:r>
              <a:rPr lang="en-US" sz="2400" dirty="0" err="1"/>
              <a:t>Teknologi</a:t>
            </a:r>
            <a:r>
              <a:rPr lang="en-US" sz="2400" dirty="0"/>
              <a:t>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eriod"/>
            </a:pPr>
            <a:r>
              <a:rPr lang="en-US" sz="2400" dirty="0" err="1"/>
              <a:t>Panitia</a:t>
            </a:r>
            <a:r>
              <a:rPr lang="en-US"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</a:t>
            </a:r>
            <a:r>
              <a:rPr lang="en-US" sz="2400" dirty="0" err="1"/>
              <a:t>Pagelaran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Nasional </a:t>
            </a:r>
            <a:r>
              <a:rPr lang="en-US" sz="2400" dirty="0" err="1"/>
              <a:t>Bidang</a:t>
            </a:r>
            <a:r>
              <a:rPr lang="en-US" sz="2400" dirty="0"/>
              <a:t> TIK (</a:t>
            </a:r>
            <a:r>
              <a:rPr lang="en-US" sz="2400" dirty="0" err="1"/>
              <a:t>Gemastik</a:t>
            </a:r>
            <a:r>
              <a:rPr lang="en-US" sz="2400" dirty="0"/>
              <a:t>) XVII </a:t>
            </a:r>
            <a:r>
              <a:rPr lang="en-US" sz="2400" dirty="0" err="1"/>
              <a:t>tahun</a:t>
            </a:r>
            <a:r>
              <a:rPr lang="en-US" sz="2400" dirty="0"/>
              <a:t> 2024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/>
              <a:t>Universitas Negeri Semarang </a:t>
            </a:r>
            <a:r>
              <a:rPr lang="en-US" sz="2400" dirty="0"/>
              <a:t>di </a:t>
            </a:r>
            <a:r>
              <a:rPr lang="en-US" sz="2400" dirty="0" err="1"/>
              <a:t>Kampus</a:t>
            </a:r>
            <a:r>
              <a:rPr lang="en-US" sz="2400" dirty="0"/>
              <a:t> Sekaran, Kota Semarang, </a:t>
            </a:r>
            <a:r>
              <a:rPr lang="en-US" sz="2400" dirty="0" err="1"/>
              <a:t>Jawa</a:t>
            </a:r>
            <a:r>
              <a:rPr lang="en-US" sz="2400" dirty="0"/>
              <a:t> Tengah.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eriod"/>
            </a:pPr>
            <a:endParaRPr lang="en-US" sz="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</a:pPr>
            <a:r>
              <a:rPr lang="en-US" dirty="0"/>
              <a:t>Alamat </a:t>
            </a:r>
            <a:r>
              <a:rPr lang="en-US" dirty="0" err="1"/>
              <a:t>Penyelenggara</a:t>
            </a:r>
            <a:r>
              <a:rPr lang="en-US" dirty="0"/>
              <a:t> 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</a:pPr>
            <a:r>
              <a:rPr lang="en-US" dirty="0" err="1"/>
              <a:t>Balai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Indonesia (BPTI)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</a:pPr>
            <a:r>
              <a:rPr lang="en-US" dirty="0"/>
              <a:t>Jalan </a:t>
            </a:r>
            <a:r>
              <a:rPr lang="en-US" dirty="0" err="1"/>
              <a:t>Gardu</a:t>
            </a:r>
            <a:r>
              <a:rPr lang="en-US" dirty="0"/>
              <a:t>, </a:t>
            </a:r>
            <a:r>
              <a:rPr lang="en-US" dirty="0" err="1"/>
              <a:t>Srengseng</a:t>
            </a:r>
            <a:r>
              <a:rPr lang="en-US" dirty="0"/>
              <a:t> Sawah,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</a:pPr>
            <a:r>
              <a:rPr lang="en-US" dirty="0"/>
              <a:t>Kota Jakarta Selatan, DKI Jakarta 12640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</a:pPr>
            <a:r>
              <a:rPr lang="en-US" dirty="0" err="1"/>
              <a:t>Telepon</a:t>
            </a:r>
            <a:r>
              <a:rPr lang="en-US" dirty="0"/>
              <a:t>: 021-5731177, </a:t>
            </a:r>
            <a:r>
              <a:rPr lang="en-US" dirty="0" err="1"/>
              <a:t>Faksimile</a:t>
            </a:r>
            <a:r>
              <a:rPr lang="en-US" dirty="0"/>
              <a:t>: 021-5721243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</a:pPr>
            <a:r>
              <a:rPr lang="en-US" dirty="0"/>
              <a:t>Website: </a:t>
            </a:r>
            <a:r>
              <a:rPr lang="en-US" dirty="0">
                <a:hlinkClick r:id="rId3"/>
              </a:rPr>
              <a:t>https://pusatprestasinasional.kemdikbud.go.id</a:t>
            </a:r>
            <a:r>
              <a:rPr lang="en-US" dirty="0"/>
              <a:t>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224034-73B5-F80C-91EB-D6A7BB4B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18" y="1087043"/>
            <a:ext cx="3546764" cy="471719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0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SEJARAH GEMASTIK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7</a:t>
            </a:fld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7A2659-5B72-34A4-471A-7335B497AA81}"/>
              </a:ext>
            </a:extLst>
          </p:cNvPr>
          <p:cNvGrpSpPr/>
          <p:nvPr/>
        </p:nvGrpSpPr>
        <p:grpSpPr>
          <a:xfrm>
            <a:off x="302531" y="1293522"/>
            <a:ext cx="6403837" cy="4741678"/>
            <a:chOff x="197759" y="1527577"/>
            <a:chExt cx="6403837" cy="47416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A5F5E2-6820-986F-957C-FB7E02C0E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59" y="1527577"/>
              <a:ext cx="4692592" cy="47416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FD00AF-4B71-AF72-D670-8FAE3B98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0351" y="1643394"/>
              <a:ext cx="1711245" cy="1984119"/>
            </a:xfrm>
            <a:prstGeom prst="rect">
              <a:avLst/>
            </a:prstGeom>
          </p:spPr>
        </p:pic>
      </p:grpSp>
      <p:graphicFrame>
        <p:nvGraphicFramePr>
          <p:cNvPr id="11" name="Content Placeholder 21">
            <a:extLst>
              <a:ext uri="{FF2B5EF4-FFF2-40B4-BE49-F238E27FC236}">
                <a16:creationId xmlns:a16="http://schemas.microsoft.com/office/drawing/2014/main" id="{3485EFD7-00A7-1C66-D0AE-31A7C820E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65029"/>
              </p:ext>
            </p:extLst>
          </p:nvPr>
        </p:nvGraphicFramePr>
        <p:xfrm>
          <a:off x="6953031" y="708283"/>
          <a:ext cx="4609876" cy="544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876">
                  <a:extLst>
                    <a:ext uri="{9D8B030D-6E8A-4147-A177-3AD203B41FA5}">
                      <a16:colId xmlns:a16="http://schemas.microsoft.com/office/drawing/2014/main" val="2528894177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0223167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865554266"/>
                    </a:ext>
                  </a:extLst>
                </a:gridCol>
              </a:tblGrid>
              <a:tr h="3458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Gemastik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/>
                        <a:t>Tahun</a:t>
                      </a:r>
                      <a:endParaRPr lang="en-US" sz="1800" b="1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Venue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81235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Gemastik-01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Tel-U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524050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Gemastik-02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Tel-U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281727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Gemastik-03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8254693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Gemastik-04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516543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Gemastik-05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ITB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59516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Gemastik-06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ITB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661284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Gemastik-07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UGM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803536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Gemastik-08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UGM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261982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Gemastik-09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344924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Gemastik-10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24646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Gemastik-11</a:t>
                      </a:r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268506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Gemastik-12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Tel-U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081670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Gemastik-13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Tel-U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643224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Gemastik-14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Tel-U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494386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Gemastik-15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/>
                        <a:t>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198135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Gemastik-16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42027"/>
                  </a:ext>
                </a:extLst>
              </a:tr>
              <a:tr h="2985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Gemastik-17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UNNES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83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6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PERKEMBANGAN GEMASTIK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8</a:t>
            </a:fld>
            <a:endParaRPr lang="en-ID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CFE089-15B1-C86F-7A54-F6D4B3AE9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85080"/>
              </p:ext>
            </p:extLst>
          </p:nvPr>
        </p:nvGraphicFramePr>
        <p:xfrm>
          <a:off x="249382" y="1107242"/>
          <a:ext cx="11762509" cy="329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4980">
                  <a:extLst>
                    <a:ext uri="{9D8B030D-6E8A-4147-A177-3AD203B41FA5}">
                      <a16:colId xmlns:a16="http://schemas.microsoft.com/office/drawing/2014/main" val="2845334306"/>
                    </a:ext>
                  </a:extLst>
                </a:gridCol>
                <a:gridCol w="1943129">
                  <a:extLst>
                    <a:ext uri="{9D8B030D-6E8A-4147-A177-3AD203B41FA5}">
                      <a16:colId xmlns:a16="http://schemas.microsoft.com/office/drawing/2014/main" val="3911905758"/>
                    </a:ext>
                  </a:extLst>
                </a:gridCol>
                <a:gridCol w="2726102">
                  <a:extLst>
                    <a:ext uri="{9D8B030D-6E8A-4147-A177-3AD203B41FA5}">
                      <a16:colId xmlns:a16="http://schemas.microsoft.com/office/drawing/2014/main" val="858705754"/>
                    </a:ext>
                  </a:extLst>
                </a:gridCol>
                <a:gridCol w="2904149">
                  <a:extLst>
                    <a:ext uri="{9D8B030D-6E8A-4147-A177-3AD203B41FA5}">
                      <a16:colId xmlns:a16="http://schemas.microsoft.com/office/drawing/2014/main" val="2605729960"/>
                    </a:ext>
                  </a:extLst>
                </a:gridCol>
                <a:gridCol w="2904149">
                  <a:extLst>
                    <a:ext uri="{9D8B030D-6E8A-4147-A177-3AD203B41FA5}">
                      <a16:colId xmlns:a16="http://schemas.microsoft.com/office/drawing/2014/main" val="1550372020"/>
                    </a:ext>
                  </a:extLst>
                </a:gridCol>
              </a:tblGrid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Tahun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Gemastik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</a:t>
                      </a:r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Cabang </a:t>
                      </a:r>
                      <a:r>
                        <a:rPr lang="en-US" sz="1800" dirty="0" err="1"/>
                        <a:t>Kompetisi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Jumlah</a:t>
                      </a:r>
                      <a:r>
                        <a:rPr lang="en-US" sz="1800" dirty="0"/>
                        <a:t> Tim </a:t>
                      </a:r>
                      <a:r>
                        <a:rPr lang="en-US" sz="1800" dirty="0" err="1"/>
                        <a:t>Peserta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Perguruan</a:t>
                      </a:r>
                      <a:r>
                        <a:rPr lang="en-US" sz="1800" dirty="0"/>
                        <a:t> Tinggi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70559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2.307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038216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2.470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066656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3.285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265714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2.869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88722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692270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2.577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212873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2.781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779419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657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A490101-E5E9-B574-A207-A85A6429EFA8}"/>
              </a:ext>
            </a:extLst>
          </p:cNvPr>
          <p:cNvSpPr txBox="1"/>
          <p:nvPr/>
        </p:nvSpPr>
        <p:spPr>
          <a:xfrm>
            <a:off x="180109" y="4517500"/>
            <a:ext cx="11831782" cy="18312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47675" indent="-447675"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1800" b="1" dirty="0" err="1">
                <a:solidFill>
                  <a:srgbClr val="7030A0"/>
                </a:solidFill>
              </a:rPr>
              <a:t>Sejak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Gemastik</a:t>
            </a:r>
            <a:r>
              <a:rPr lang="en-US" sz="1800" b="1" dirty="0">
                <a:solidFill>
                  <a:srgbClr val="7030A0"/>
                </a:solidFill>
              </a:rPr>
              <a:t> XV/2022 </a:t>
            </a:r>
            <a:r>
              <a:rPr lang="en-US" sz="1800" b="1" dirty="0" err="1">
                <a:solidFill>
                  <a:srgbClr val="7030A0"/>
                </a:solidFill>
              </a:rPr>
              <a:t>kepesertaan</a:t>
            </a:r>
            <a:r>
              <a:rPr lang="en-US" sz="1800" b="1" dirty="0">
                <a:solidFill>
                  <a:srgbClr val="7030A0"/>
                </a:solidFill>
              </a:rPr>
              <a:t> pada masing-masing divisi </a:t>
            </a:r>
            <a:r>
              <a:rPr lang="en-US" sz="1800" b="1" dirty="0" err="1">
                <a:solidFill>
                  <a:srgbClr val="7030A0"/>
                </a:solidFill>
              </a:rPr>
              <a:t>dibatasi</a:t>
            </a:r>
            <a:r>
              <a:rPr lang="en-US" sz="1800" b="1" dirty="0">
                <a:solidFill>
                  <a:srgbClr val="7030A0"/>
                </a:solidFill>
              </a:rPr>
              <a:t> paling </a:t>
            </a:r>
            <a:r>
              <a:rPr lang="en-US" sz="1800" b="1" dirty="0" err="1">
                <a:solidFill>
                  <a:srgbClr val="7030A0"/>
                </a:solidFill>
              </a:rPr>
              <a:t>banyak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adalah</a:t>
            </a:r>
            <a:r>
              <a:rPr lang="en-US" sz="1800" b="1" dirty="0">
                <a:solidFill>
                  <a:srgbClr val="7030A0"/>
                </a:solidFill>
              </a:rPr>
              <a:t> 10 </a:t>
            </a:r>
            <a:r>
              <a:rPr lang="en-US" sz="1800" b="1" dirty="0" err="1">
                <a:solidFill>
                  <a:srgbClr val="7030A0"/>
                </a:solidFill>
              </a:rPr>
              <a:t>tim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terbaik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dari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setiap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perguruan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tinggi</a:t>
            </a:r>
            <a:r>
              <a:rPr lang="en-US" sz="1800" b="1" dirty="0">
                <a:solidFill>
                  <a:srgbClr val="7030A0"/>
                </a:solidFill>
              </a:rPr>
              <a:t>, yang </a:t>
            </a:r>
            <a:r>
              <a:rPr lang="en-US" sz="1800" b="1" dirty="0" err="1">
                <a:solidFill>
                  <a:srgbClr val="7030A0"/>
                </a:solidFill>
              </a:rPr>
              <a:t>merupakan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hasil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dari</a:t>
            </a:r>
            <a:r>
              <a:rPr lang="en-US" sz="1800" b="1" dirty="0">
                <a:solidFill>
                  <a:srgbClr val="7030A0"/>
                </a:solidFill>
              </a:rPr>
              <a:t> proses </a:t>
            </a:r>
            <a:r>
              <a:rPr lang="en-US" sz="1800" b="1" dirty="0" err="1">
                <a:solidFill>
                  <a:srgbClr val="7030A0"/>
                </a:solidFill>
              </a:rPr>
              <a:t>kuratorial</a:t>
            </a:r>
            <a:r>
              <a:rPr lang="en-US" sz="1800" b="1" dirty="0">
                <a:solidFill>
                  <a:srgbClr val="7030A0"/>
                </a:solidFill>
              </a:rPr>
              <a:t> dan </a:t>
            </a:r>
            <a:r>
              <a:rPr lang="en-US" sz="1800" b="1" dirty="0" err="1">
                <a:solidFill>
                  <a:srgbClr val="7030A0"/>
                </a:solidFill>
              </a:rPr>
              <a:t>seleksi</a:t>
            </a:r>
            <a:r>
              <a:rPr lang="en-US" sz="1800" b="1" dirty="0">
                <a:solidFill>
                  <a:srgbClr val="7030A0"/>
                </a:solidFill>
              </a:rPr>
              <a:t> internal di </a:t>
            </a:r>
            <a:r>
              <a:rPr lang="en-US" sz="1800" b="1" dirty="0" err="1">
                <a:solidFill>
                  <a:srgbClr val="7030A0"/>
                </a:solidFill>
              </a:rPr>
              <a:t>perguruan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tinggi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sehingga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diharapkan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merupakan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perwujudan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dari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penjaminan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mutu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dalam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pembinaan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kemahasiswaan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secara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berkelanjutan</a:t>
            </a:r>
            <a:r>
              <a:rPr lang="en-US" sz="1800" b="1" dirty="0">
                <a:solidFill>
                  <a:srgbClr val="7030A0"/>
                </a:solidFill>
              </a:rPr>
              <a:t> di </a:t>
            </a:r>
            <a:r>
              <a:rPr lang="en-US" sz="1800" b="1" dirty="0" err="1">
                <a:solidFill>
                  <a:srgbClr val="7030A0"/>
                </a:solidFill>
              </a:rPr>
              <a:t>perguruan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tinggi</a:t>
            </a:r>
            <a:r>
              <a:rPr lang="en-US" sz="1800" b="1" dirty="0">
                <a:solidFill>
                  <a:srgbClr val="7030A0"/>
                </a:solidFill>
              </a:rPr>
              <a:t> dan </a:t>
            </a:r>
            <a:r>
              <a:rPr lang="en-US" sz="1800" b="1" dirty="0" err="1">
                <a:solidFill>
                  <a:srgbClr val="7030A0"/>
                </a:solidFill>
              </a:rPr>
              <a:t>memberikan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dampak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peningkatan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mutu</a:t>
            </a:r>
            <a:r>
              <a:rPr lang="en-US" sz="1800" b="1" dirty="0">
                <a:solidFill>
                  <a:srgbClr val="7030A0"/>
                </a:solidFill>
              </a:rPr>
              <a:t> pada </a:t>
            </a:r>
            <a:r>
              <a:rPr lang="en-US" sz="1800" b="1" dirty="0" err="1">
                <a:solidFill>
                  <a:srgbClr val="7030A0"/>
                </a:solidFill>
              </a:rPr>
              <a:t>penyelenggaraan</a:t>
            </a:r>
            <a:r>
              <a:rPr lang="en-US" sz="1800" b="1" dirty="0">
                <a:solidFill>
                  <a:srgbClr val="7030A0"/>
                </a:solidFill>
              </a:rPr>
              <a:t> GEMASTIK.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v"/>
            </a:pPr>
            <a:r>
              <a:rPr lang="en-US" sz="1800" b="1" dirty="0" err="1">
                <a:solidFill>
                  <a:srgbClr val="7030A0"/>
                </a:solidFill>
              </a:rPr>
              <a:t>Sejak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Gemastik</a:t>
            </a:r>
            <a:r>
              <a:rPr lang="en-US" sz="1800" b="1" dirty="0">
                <a:solidFill>
                  <a:srgbClr val="7030A0"/>
                </a:solidFill>
              </a:rPr>
              <a:t> XVI/2023 </a:t>
            </a:r>
            <a:r>
              <a:rPr lang="en-US" sz="1800" b="1" dirty="0" err="1">
                <a:solidFill>
                  <a:srgbClr val="7030A0"/>
                </a:solidFill>
              </a:rPr>
              <a:t>cakupan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perguruan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tinggi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diperluas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dengan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mengikutsertakan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seluruh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perguruan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tinggi</a:t>
            </a:r>
            <a:r>
              <a:rPr lang="en-US" sz="1800" b="1" dirty="0">
                <a:solidFill>
                  <a:srgbClr val="7030A0"/>
                </a:solidFill>
              </a:rPr>
              <a:t> Indonesia yang </a:t>
            </a:r>
            <a:r>
              <a:rPr lang="en-US" sz="1800" b="1" dirty="0" err="1">
                <a:solidFill>
                  <a:srgbClr val="7030A0"/>
                </a:solidFill>
              </a:rPr>
              <a:t>terdaftar</a:t>
            </a:r>
            <a:r>
              <a:rPr lang="en-US" sz="1800" b="1" dirty="0">
                <a:solidFill>
                  <a:srgbClr val="7030A0"/>
                </a:solidFill>
              </a:rPr>
              <a:t> di PDDIKTI, </a:t>
            </a:r>
            <a:r>
              <a:rPr lang="en-US" sz="1800" b="1" dirty="0" err="1">
                <a:solidFill>
                  <a:srgbClr val="7030A0"/>
                </a:solidFill>
              </a:rPr>
              <a:t>sehinggga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diharapkan</a:t>
            </a:r>
            <a:r>
              <a:rPr lang="en-US" sz="1800" b="1" dirty="0">
                <a:solidFill>
                  <a:srgbClr val="7030A0"/>
                </a:solidFill>
              </a:rPr>
              <a:t> GEMASTIK </a:t>
            </a:r>
            <a:r>
              <a:rPr lang="en-US" sz="1800" b="1" dirty="0" err="1">
                <a:solidFill>
                  <a:srgbClr val="7030A0"/>
                </a:solidFill>
              </a:rPr>
              <a:t>menjadi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pesta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raya</a:t>
            </a:r>
            <a:r>
              <a:rPr lang="en-US" sz="1800" b="1" dirty="0">
                <a:solidFill>
                  <a:srgbClr val="7030A0"/>
                </a:solidFill>
              </a:rPr>
              <a:t> TIK </a:t>
            </a:r>
            <a:r>
              <a:rPr lang="en-US" sz="1800" b="1" dirty="0" err="1">
                <a:solidFill>
                  <a:srgbClr val="7030A0"/>
                </a:solidFill>
              </a:rPr>
              <a:t>mahasiswa</a:t>
            </a:r>
            <a:r>
              <a:rPr lang="en-US" sz="1800" b="1" dirty="0">
                <a:solidFill>
                  <a:srgbClr val="7030A0"/>
                </a:solidFill>
              </a:rPr>
              <a:t> Indonesia.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8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3245</Words>
  <Application>Microsoft Macintosh PowerPoint</Application>
  <PresentationFormat>Widescreen</PresentationFormat>
  <Paragraphs>348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Topanal GR</dc:creator>
  <cp:keywords/>
  <dc:description/>
  <cp:lastModifiedBy>HEROE WIJANTO</cp:lastModifiedBy>
  <cp:revision>15</cp:revision>
  <dcterms:created xsi:type="dcterms:W3CDTF">2024-03-13T13:57:26Z</dcterms:created>
  <dcterms:modified xsi:type="dcterms:W3CDTF">2024-04-01T18:20:39Z</dcterms:modified>
  <cp:category/>
</cp:coreProperties>
</file>